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sldIdLst>
    <p:sldId id="256" r:id="rId2"/>
    <p:sldId id="279" r:id="rId3"/>
    <p:sldId id="278"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7" r:id="rId21"/>
    <p:sldId id="273" r:id="rId22"/>
    <p:sldId id="274" r:id="rId23"/>
    <p:sldId id="275"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48"/>
  </p:normalViewPr>
  <p:slideViewPr>
    <p:cSldViewPr snapToGrid="0">
      <p:cViewPr varScale="1">
        <p:scale>
          <a:sx n="115" d="100"/>
          <a:sy n="115" d="100"/>
        </p:scale>
        <p:origin x="232"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11/22/24</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6893651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11/22/24</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6794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11/22/24</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1582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11/22/24</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4261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11/22/24</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551122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11/22/24</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2934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11/22/24</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23904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11/22/24</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8988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11/22/24</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1139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11/22/24</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6782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11/22/24</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97080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11/22/24</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2473080402"/>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11" r:id="rId6"/>
    <p:sldLayoutId id="2147483706" r:id="rId7"/>
    <p:sldLayoutId id="2147483707" r:id="rId8"/>
    <p:sldLayoutId id="2147483708" r:id="rId9"/>
    <p:sldLayoutId id="2147483710" r:id="rId10"/>
    <p:sldLayoutId id="2147483709" r:id="rId11"/>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D5B0F748-7FA7-4DDF-89A3-7F1D8EE1F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1903E872-C07A-4030-B584-D321D40CA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0CC929-AA1F-D60E-25BA-4B5EB8C6AE48}"/>
              </a:ext>
            </a:extLst>
          </p:cNvPr>
          <p:cNvSpPr>
            <a:spLocks noGrp="1"/>
          </p:cNvSpPr>
          <p:nvPr>
            <p:ph type="ctrTitle"/>
          </p:nvPr>
        </p:nvSpPr>
        <p:spPr>
          <a:xfrm>
            <a:off x="1893870" y="3192797"/>
            <a:ext cx="9677832" cy="1357776"/>
          </a:xfrm>
        </p:spPr>
        <p:txBody>
          <a:bodyPr anchor="ctr">
            <a:normAutofit/>
          </a:bodyPr>
          <a:lstStyle/>
          <a:p>
            <a:pPr algn="ctr"/>
            <a:r>
              <a:rPr lang="en-US" dirty="0">
                <a:ea typeface="Palatino" pitchFamily="2" charset="77"/>
              </a:rPr>
              <a:t>The Digital Epidemic</a:t>
            </a:r>
          </a:p>
        </p:txBody>
      </p:sp>
      <p:sp>
        <p:nvSpPr>
          <p:cNvPr id="3" name="Subtitle 2">
            <a:extLst>
              <a:ext uri="{FF2B5EF4-FFF2-40B4-BE49-F238E27FC236}">
                <a16:creationId xmlns:a16="http://schemas.microsoft.com/office/drawing/2014/main" id="{CE7797F5-8D1D-79D0-A86D-916DAB959BCD}"/>
              </a:ext>
            </a:extLst>
          </p:cNvPr>
          <p:cNvSpPr>
            <a:spLocks noGrp="1"/>
          </p:cNvSpPr>
          <p:nvPr>
            <p:ph type="subTitle" idx="1"/>
          </p:nvPr>
        </p:nvSpPr>
        <p:spPr>
          <a:xfrm>
            <a:off x="1436947" y="4925429"/>
            <a:ext cx="4268393" cy="1292662"/>
          </a:xfrm>
        </p:spPr>
        <p:txBody>
          <a:bodyPr>
            <a:noAutofit/>
          </a:bodyPr>
          <a:lstStyle/>
          <a:p>
            <a:pPr>
              <a:lnSpc>
                <a:spcPct val="100000"/>
              </a:lnSpc>
            </a:pPr>
            <a:r>
              <a:rPr lang="en-US" b="1" i="0" dirty="0">
                <a:latin typeface="Palatino" pitchFamily="2" charset="77"/>
                <a:ea typeface="Palatino" pitchFamily="2" charset="77"/>
              </a:rPr>
              <a:t>Supervisors:</a:t>
            </a:r>
          </a:p>
          <a:p>
            <a:pPr>
              <a:lnSpc>
                <a:spcPct val="100000"/>
              </a:lnSpc>
            </a:pPr>
            <a:r>
              <a:rPr lang="en-US" sz="1800" b="0" i="0" dirty="0">
                <a:latin typeface="Palatino" pitchFamily="2" charset="77"/>
                <a:ea typeface="Palatino" pitchFamily="2" charset="77"/>
              </a:rPr>
              <a:t>Prof. Tom Montenegro-Johnson</a:t>
            </a:r>
            <a:endParaRPr lang="en-US" sz="1800" dirty="0">
              <a:latin typeface="Palatino" pitchFamily="2" charset="77"/>
              <a:ea typeface="Palatino" pitchFamily="2" charset="77"/>
            </a:endParaRPr>
          </a:p>
          <a:p>
            <a:pPr>
              <a:lnSpc>
                <a:spcPct val="100000"/>
              </a:lnSpc>
            </a:pPr>
            <a:r>
              <a:rPr lang="en-US" sz="1800" b="0" i="0" dirty="0">
                <a:latin typeface="Palatino" pitchFamily="2" charset="77"/>
                <a:ea typeface="Palatino" pitchFamily="2" charset="77"/>
              </a:rPr>
              <a:t>Dr. Joe Webber</a:t>
            </a:r>
          </a:p>
        </p:txBody>
      </p:sp>
      <p:pic>
        <p:nvPicPr>
          <p:cNvPr id="1026" name="Picture 2" descr="Thea Delmas">
            <a:extLst>
              <a:ext uri="{FF2B5EF4-FFF2-40B4-BE49-F238E27FC236}">
                <a16:creationId xmlns:a16="http://schemas.microsoft.com/office/drawing/2014/main" id="{FC035946-D4A2-E095-B0B9-F412F1A37FB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93869" y="565153"/>
            <a:ext cx="9677832" cy="24194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BAF1BF0-2926-4656-1A72-EB66147108BC}"/>
              </a:ext>
            </a:extLst>
          </p:cNvPr>
          <p:cNvSpPr txBox="1"/>
          <p:nvPr/>
        </p:nvSpPr>
        <p:spPr>
          <a:xfrm>
            <a:off x="6486661" y="4913215"/>
            <a:ext cx="5406599" cy="1292662"/>
          </a:xfrm>
          <a:prstGeom prst="rect">
            <a:avLst/>
          </a:prstGeom>
          <a:noFill/>
        </p:spPr>
        <p:txBody>
          <a:bodyPr wrap="square">
            <a:spAutoFit/>
          </a:bodyPr>
          <a:lstStyle/>
          <a:p>
            <a:pPr algn="r"/>
            <a:r>
              <a:rPr lang="en-US" sz="2400" b="1" i="0" dirty="0">
                <a:latin typeface="Palatino" pitchFamily="2" charset="77"/>
                <a:ea typeface="Palatino" pitchFamily="2" charset="77"/>
              </a:rPr>
              <a:t>Presenters:</a:t>
            </a:r>
          </a:p>
          <a:p>
            <a:pPr algn="r"/>
            <a:r>
              <a:rPr lang="en-US" b="0" i="0" dirty="0">
                <a:latin typeface="Palatino" pitchFamily="2" charset="77"/>
                <a:ea typeface="Palatino" pitchFamily="2" charset="77"/>
              </a:rPr>
              <a:t>Anastasia Doan</a:t>
            </a:r>
          </a:p>
          <a:p>
            <a:pPr algn="r"/>
            <a:r>
              <a:rPr lang="en-US" b="0" i="0" dirty="0">
                <a:latin typeface="Palatino" pitchFamily="2" charset="77"/>
                <a:ea typeface="Palatino" pitchFamily="2" charset="77"/>
              </a:rPr>
              <a:t> Devavrate Verma</a:t>
            </a:r>
          </a:p>
          <a:p>
            <a:pPr algn="r"/>
            <a:r>
              <a:rPr lang="en-US" b="0" i="0" dirty="0">
                <a:latin typeface="Palatino" pitchFamily="2" charset="77"/>
                <a:ea typeface="Palatino" pitchFamily="2" charset="77"/>
              </a:rPr>
              <a:t>Nobel Nthebelong</a:t>
            </a:r>
          </a:p>
        </p:txBody>
      </p:sp>
    </p:spTree>
    <p:extLst>
      <p:ext uri="{BB962C8B-B14F-4D97-AF65-F5344CB8AC3E}">
        <p14:creationId xmlns:p14="http://schemas.microsoft.com/office/powerpoint/2010/main" val="3576544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C709A6-A6B6-10CE-4045-FF79A1D4C3F0}"/>
              </a:ext>
            </a:extLst>
          </p:cNvPr>
          <p:cNvSpPr>
            <a:spLocks noGrp="1"/>
          </p:cNvSpPr>
          <p:nvPr>
            <p:ph type="title"/>
          </p:nvPr>
        </p:nvSpPr>
        <p:spPr>
          <a:xfrm>
            <a:off x="1587710" y="455362"/>
            <a:ext cx="4067909" cy="1550419"/>
          </a:xfrm>
        </p:spPr>
        <p:txBody>
          <a:bodyPr>
            <a:normAutofit/>
          </a:bodyPr>
          <a:lstStyle/>
          <a:p>
            <a:r>
              <a:rPr lang="en-US" dirty="0"/>
              <a:t>Node/Vertex Degree</a:t>
            </a:r>
          </a:p>
        </p:txBody>
      </p:sp>
      <p:sp>
        <p:nvSpPr>
          <p:cNvPr id="3" name="Content Placeholder 2">
            <a:extLst>
              <a:ext uri="{FF2B5EF4-FFF2-40B4-BE49-F238E27FC236}">
                <a16:creationId xmlns:a16="http://schemas.microsoft.com/office/drawing/2014/main" id="{B1137A34-2696-8231-05E7-730A08D07F70}"/>
              </a:ext>
            </a:extLst>
          </p:cNvPr>
          <p:cNvSpPr>
            <a:spLocks noGrp="1"/>
          </p:cNvSpPr>
          <p:nvPr>
            <p:ph idx="1"/>
          </p:nvPr>
        </p:nvSpPr>
        <p:spPr>
          <a:xfrm>
            <a:off x="1587710" y="2160016"/>
            <a:ext cx="4067909" cy="3926152"/>
          </a:xfrm>
        </p:spPr>
        <p:txBody>
          <a:bodyPr>
            <a:normAutofit/>
          </a:bodyPr>
          <a:lstStyle/>
          <a:p>
            <a:r>
              <a:rPr lang="en-US" dirty="0">
                <a:latin typeface="Palatino" pitchFamily="2" charset="77"/>
                <a:ea typeface="Palatino" pitchFamily="2" charset="77"/>
              </a:rPr>
              <a:t>The degree of a vertex/node is defined as the number of edges incident on that vertex/node.</a:t>
            </a:r>
          </a:p>
          <a:p>
            <a:r>
              <a:rPr lang="en-US" dirty="0">
                <a:latin typeface="Palatino" pitchFamily="2" charset="77"/>
                <a:ea typeface="Palatino" pitchFamily="2" charset="77"/>
              </a:rPr>
              <a:t>Define p</a:t>
            </a:r>
            <a:r>
              <a:rPr lang="en-US" baseline="-25000" dirty="0">
                <a:latin typeface="Palatino" pitchFamily="2" charset="77"/>
                <a:ea typeface="Palatino" pitchFamily="2" charset="77"/>
              </a:rPr>
              <a:t>k </a:t>
            </a:r>
            <a:r>
              <a:rPr lang="en-US" dirty="0">
                <a:latin typeface="Palatino" pitchFamily="2" charset="77"/>
                <a:ea typeface="Palatino" pitchFamily="2" charset="77"/>
              </a:rPr>
              <a:t> to be the fraction of vertices having degree k.</a:t>
            </a:r>
          </a:p>
          <a:p>
            <a:r>
              <a:rPr lang="en-US" dirty="0">
                <a:latin typeface="Palatino" pitchFamily="2" charset="77"/>
                <a:ea typeface="Palatino" pitchFamily="2" charset="77"/>
              </a:rPr>
              <a:t> The degree distribution is then given by a plot of p</a:t>
            </a:r>
            <a:r>
              <a:rPr lang="en-US" baseline="-25000" dirty="0">
                <a:latin typeface="Palatino" pitchFamily="2" charset="77"/>
                <a:ea typeface="Palatino" pitchFamily="2" charset="77"/>
              </a:rPr>
              <a:t>k</a:t>
            </a:r>
            <a:r>
              <a:rPr lang="en-US" dirty="0">
                <a:latin typeface="Palatino" pitchFamily="2" charset="77"/>
                <a:ea typeface="Palatino" pitchFamily="2" charset="77"/>
              </a:rPr>
              <a:t> , which is a histogram.</a:t>
            </a:r>
          </a:p>
          <a:p>
            <a:endParaRPr lang="en-US" dirty="0">
              <a:latin typeface="Palatino" pitchFamily="2" charset="77"/>
              <a:ea typeface="Palatino" pitchFamily="2" charset="77"/>
            </a:endParaRPr>
          </a:p>
          <a:p>
            <a:endParaRPr lang="en-US" dirty="0"/>
          </a:p>
        </p:txBody>
      </p:sp>
      <p:pic>
        <p:nvPicPr>
          <p:cNvPr id="4" name="Picture 3">
            <a:extLst>
              <a:ext uri="{FF2B5EF4-FFF2-40B4-BE49-F238E27FC236}">
                <a16:creationId xmlns:a16="http://schemas.microsoft.com/office/drawing/2014/main" id="{A758493D-26F8-32C8-27F8-563D4E2E1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4326" y="2596220"/>
            <a:ext cx="5131088" cy="1507876"/>
          </a:xfrm>
          <a:prstGeom prst="rect">
            <a:avLst/>
          </a:prstGeom>
        </p:spPr>
      </p:pic>
      <p:pic>
        <p:nvPicPr>
          <p:cNvPr id="5" name="Content Placeholder 4" descr="A close-up of a network&#10;&#10;Description automatically generated">
            <a:extLst>
              <a:ext uri="{FF2B5EF4-FFF2-40B4-BE49-F238E27FC236}">
                <a16:creationId xmlns:a16="http://schemas.microsoft.com/office/drawing/2014/main" id="{A119A587-71C4-9C8B-5120-0551C6234B49}"/>
              </a:ext>
            </a:extLst>
          </p:cNvPr>
          <p:cNvPicPr>
            <a:picLocks noChangeAspect="1"/>
          </p:cNvPicPr>
          <p:nvPr/>
        </p:nvPicPr>
        <p:blipFill>
          <a:blip r:embed="rId3">
            <a:extLst>
              <a:ext uri="{28A0092B-C50C-407E-A947-70E740481C1C}">
                <a14:useLocalDpi xmlns:a14="http://schemas.microsoft.com/office/drawing/2010/main" val="0"/>
              </a:ext>
            </a:extLst>
          </a:blip>
          <a:srcRect t="19378" r="-1" b="7202"/>
          <a:stretch/>
        </p:blipFill>
        <p:spPr>
          <a:xfrm>
            <a:off x="6224324" y="404384"/>
            <a:ext cx="4761354" cy="2769161"/>
          </a:xfrm>
          <a:prstGeom prst="rect">
            <a:avLst/>
          </a:prstGeom>
        </p:spPr>
      </p:pic>
      <p:pic>
        <p:nvPicPr>
          <p:cNvPr id="6" name="Content Placeholder 10" descr="A graph of a degree distribution">
            <a:extLst>
              <a:ext uri="{FF2B5EF4-FFF2-40B4-BE49-F238E27FC236}">
                <a16:creationId xmlns:a16="http://schemas.microsoft.com/office/drawing/2014/main" id="{228D78DA-93F5-AE45-DA51-22A09B325C83}"/>
              </a:ext>
            </a:extLst>
          </p:cNvPr>
          <p:cNvPicPr>
            <a:picLocks noChangeAspect="1"/>
          </p:cNvPicPr>
          <p:nvPr/>
        </p:nvPicPr>
        <p:blipFill>
          <a:blip r:embed="rId4">
            <a:extLst>
              <a:ext uri="{28A0092B-C50C-407E-A947-70E740481C1C}">
                <a14:useLocalDpi xmlns:a14="http://schemas.microsoft.com/office/drawing/2010/main" val="0"/>
              </a:ext>
            </a:extLst>
          </a:blip>
          <a:srcRect l="11830" r="9947" b="2"/>
          <a:stretch/>
        </p:blipFill>
        <p:spPr>
          <a:xfrm>
            <a:off x="6224324" y="3173545"/>
            <a:ext cx="4761354" cy="3122387"/>
          </a:xfrm>
          <a:prstGeom prst="rect">
            <a:avLst/>
          </a:prstGeom>
        </p:spPr>
      </p:pic>
    </p:spTree>
    <p:extLst>
      <p:ext uri="{BB962C8B-B14F-4D97-AF65-F5344CB8AC3E}">
        <p14:creationId xmlns:p14="http://schemas.microsoft.com/office/powerpoint/2010/main" val="1714531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nodeType="clickEffect">
                                  <p:stCondLst>
                                    <p:cond delay="0"/>
                                  </p:stCondLst>
                                  <p:childTnLst>
                                    <p:animEffect transition="out" filter="blinds(horizontal)">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
                                            <p:txEl>
                                              <p:pRg st="2" end="2"/>
                                            </p:txEl>
                                          </p:spTgt>
                                        </p:tgtEl>
                                        <p:attrNameLst>
                                          <p:attrName>style.visibility</p:attrName>
                                        </p:attrNameLst>
                                      </p:cBhvr>
                                      <p:to>
                                        <p:strVal val="visible"/>
                                      </p:to>
                                    </p:set>
                                    <p:anim calcmode="lin" valueType="num">
                                      <p:cBhvr additive="base">
                                        <p:cTn id="4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additive="base">
                                        <p:cTn id="46" dur="500" fill="hold"/>
                                        <p:tgtEl>
                                          <p:spTgt spid="6"/>
                                        </p:tgtEl>
                                        <p:attrNameLst>
                                          <p:attrName>ppt_x</p:attrName>
                                        </p:attrNameLst>
                                      </p:cBhvr>
                                      <p:tavLst>
                                        <p:tav tm="0">
                                          <p:val>
                                            <p:strVal val="#ppt_x"/>
                                          </p:val>
                                        </p:tav>
                                        <p:tav tm="100000">
                                          <p:val>
                                            <p:strVal val="#ppt_x"/>
                                          </p:val>
                                        </p:tav>
                                      </p:tavLst>
                                    </p:anim>
                                    <p:anim calcmode="lin" valueType="num">
                                      <p:cBhvr additive="base">
                                        <p:cTn id="4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0EBC9F-B790-2BAF-B622-5646391E9F38}"/>
              </a:ext>
            </a:extLst>
          </p:cNvPr>
          <p:cNvSpPr>
            <a:spLocks noGrp="1"/>
          </p:cNvSpPr>
          <p:nvPr>
            <p:ph type="title"/>
          </p:nvPr>
        </p:nvSpPr>
        <p:spPr>
          <a:xfrm>
            <a:off x="1587710" y="77766"/>
            <a:ext cx="4848510" cy="1211361"/>
          </a:xfrm>
        </p:spPr>
        <p:txBody>
          <a:bodyPr>
            <a:normAutofit fontScale="90000"/>
          </a:bodyPr>
          <a:lstStyle/>
          <a:p>
            <a:r>
              <a:rPr lang="en-US" dirty="0"/>
              <a:t>Point Centrality Measure</a:t>
            </a:r>
          </a:p>
        </p:txBody>
      </p:sp>
      <p:sp>
        <p:nvSpPr>
          <p:cNvPr id="20" name="Rectangle 19">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3DC992-E648-FD45-7953-3578BCE87D45}"/>
              </a:ext>
            </a:extLst>
          </p:cNvPr>
          <p:cNvSpPr>
            <a:spLocks noGrp="1"/>
          </p:cNvSpPr>
          <p:nvPr>
            <p:ph idx="1"/>
          </p:nvPr>
        </p:nvSpPr>
        <p:spPr>
          <a:xfrm>
            <a:off x="1587710" y="1429555"/>
            <a:ext cx="4632786" cy="4656613"/>
          </a:xfrm>
        </p:spPr>
        <p:txBody>
          <a:bodyPr>
            <a:normAutofit fontScale="92500" lnSpcReduction="10000"/>
          </a:bodyPr>
          <a:lstStyle/>
          <a:p>
            <a:pPr>
              <a:lnSpc>
                <a:spcPct val="100000"/>
              </a:lnSpc>
            </a:pPr>
            <a:r>
              <a:rPr lang="en-US" dirty="0">
                <a:latin typeface="Palatino" pitchFamily="2" charset="77"/>
                <a:ea typeface="Palatino" pitchFamily="2" charset="77"/>
              </a:rPr>
              <a:t>Developed in the 1940s by social scientists to investigate social networks by identifying  ‘central’ nodes among communication networks.</a:t>
            </a:r>
          </a:p>
          <a:p>
            <a:pPr>
              <a:lnSpc>
                <a:spcPct val="100000"/>
              </a:lnSpc>
            </a:pPr>
            <a:r>
              <a:rPr lang="en-US" dirty="0">
                <a:latin typeface="Palatino" pitchFamily="2" charset="77"/>
                <a:ea typeface="Palatino" pitchFamily="2" charset="77"/>
              </a:rPr>
              <a:t>The ‘point’ referring to nodes and graph centrality which deals with the whole network.</a:t>
            </a:r>
          </a:p>
          <a:p>
            <a:pPr>
              <a:lnSpc>
                <a:spcPct val="100000"/>
              </a:lnSpc>
            </a:pPr>
            <a:r>
              <a:rPr lang="en-US" dirty="0">
                <a:latin typeface="Palatino" pitchFamily="2" charset="77"/>
                <a:ea typeface="Palatino" pitchFamily="2" charset="77"/>
              </a:rPr>
              <a:t>Well-known centrality measures are:</a:t>
            </a:r>
          </a:p>
          <a:p>
            <a:pPr marL="457200" indent="-457200">
              <a:lnSpc>
                <a:spcPct val="100000"/>
              </a:lnSpc>
              <a:buFont typeface="+mj-lt"/>
              <a:buAutoNum type="arabicPeriod"/>
            </a:pPr>
            <a:r>
              <a:rPr lang="en-US" dirty="0">
                <a:latin typeface="Palatino" pitchFamily="2" charset="77"/>
                <a:ea typeface="Palatino" pitchFamily="2" charset="77"/>
              </a:rPr>
              <a:t>degree centrality, </a:t>
            </a:r>
          </a:p>
          <a:p>
            <a:pPr marL="457200" indent="-457200">
              <a:lnSpc>
                <a:spcPct val="100000"/>
              </a:lnSpc>
              <a:buFont typeface="+mj-lt"/>
              <a:buAutoNum type="arabicPeriod"/>
            </a:pPr>
            <a:r>
              <a:rPr lang="en-US" dirty="0">
                <a:latin typeface="Palatino" pitchFamily="2" charset="77"/>
                <a:ea typeface="Palatino" pitchFamily="2" charset="77"/>
              </a:rPr>
              <a:t>betweenness centrality,</a:t>
            </a:r>
          </a:p>
          <a:p>
            <a:pPr marL="457200" indent="-457200">
              <a:lnSpc>
                <a:spcPct val="100000"/>
              </a:lnSpc>
              <a:buFont typeface="+mj-lt"/>
              <a:buAutoNum type="arabicPeriod"/>
            </a:pPr>
            <a:r>
              <a:rPr lang="en-US" dirty="0">
                <a:latin typeface="Palatino" pitchFamily="2" charset="77"/>
                <a:ea typeface="Palatino" pitchFamily="2" charset="77"/>
              </a:rPr>
              <a:t> closeness centrality, </a:t>
            </a:r>
          </a:p>
          <a:p>
            <a:pPr marL="457200" indent="-457200">
              <a:lnSpc>
                <a:spcPct val="100000"/>
              </a:lnSpc>
              <a:buFont typeface="+mj-lt"/>
              <a:buAutoNum type="arabicPeriod"/>
            </a:pPr>
            <a:r>
              <a:rPr lang="en-US" dirty="0">
                <a:latin typeface="Palatino" pitchFamily="2" charset="77"/>
                <a:ea typeface="Palatino" pitchFamily="2" charset="77"/>
              </a:rPr>
              <a:t>eigenvector centrality.</a:t>
            </a:r>
          </a:p>
          <a:p>
            <a:pPr>
              <a:lnSpc>
                <a:spcPct val="100000"/>
              </a:lnSpc>
            </a:pPr>
            <a:endParaRPr lang="en-US" sz="1500" dirty="0"/>
          </a:p>
        </p:txBody>
      </p:sp>
      <p:pic>
        <p:nvPicPr>
          <p:cNvPr id="5" name="Picture 4" descr="Sphere of mesh and nodes">
            <a:extLst>
              <a:ext uri="{FF2B5EF4-FFF2-40B4-BE49-F238E27FC236}">
                <a16:creationId xmlns:a16="http://schemas.microsoft.com/office/drawing/2014/main" id="{1D887494-4398-3F48-96EF-822C4E85C87F}"/>
              </a:ext>
            </a:extLst>
          </p:cNvPr>
          <p:cNvPicPr>
            <a:picLocks noChangeAspect="1"/>
          </p:cNvPicPr>
          <p:nvPr/>
        </p:nvPicPr>
        <p:blipFill>
          <a:blip r:embed="rId2"/>
          <a:srcRect l="26819" r="-2" b="-2"/>
          <a:stretch/>
        </p:blipFill>
        <p:spPr>
          <a:xfrm>
            <a:off x="6220495" y="565150"/>
            <a:ext cx="5406345" cy="5727699"/>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64236B5-26B2-5193-D7B0-8322D4F9B241}"/>
                  </a:ext>
                </a:extLst>
              </p:cNvPr>
              <p:cNvSpPr txBox="1"/>
              <p:nvPr/>
            </p:nvSpPr>
            <p:spPr>
              <a:xfrm>
                <a:off x="1217049" y="1393190"/>
                <a:ext cx="4899208" cy="5413341"/>
              </a:xfrm>
              <a:prstGeom prst="rect">
                <a:avLst/>
              </a:prstGeom>
              <a:noFill/>
            </p:spPr>
            <p:txBody>
              <a:bodyPr wrap="square" rtlCol="0">
                <a:spAutoFit/>
              </a:bodyPr>
              <a:lstStyle/>
              <a:p>
                <a:pPr marL="457200" indent="-457200">
                  <a:buAutoNum type="arabicPeriod"/>
                </a:pPr>
                <a:r>
                  <a:rPr lang="en-US" sz="2200" b="1" dirty="0">
                    <a:latin typeface="Palatino" pitchFamily="2" charset="77"/>
                    <a:ea typeface="Palatino" pitchFamily="2" charset="77"/>
                  </a:rPr>
                  <a:t>Degree Centrality</a:t>
                </a:r>
                <a:r>
                  <a:rPr lang="en-US" sz="2200" dirty="0">
                    <a:latin typeface="Palatino" pitchFamily="2" charset="77"/>
                    <a:ea typeface="Palatino" pitchFamily="2" charset="77"/>
                  </a:rPr>
                  <a:t>: indicates how important a node is based on the degree it has. A node is therefore central if it has a high degree of centrality.</a:t>
                </a:r>
              </a:p>
              <a:p>
                <a:pPr marL="457200" indent="-457200">
                  <a:buAutoNum type="arabicPeriod"/>
                </a:pPr>
                <a:endParaRPr lang="en-US" sz="2200" dirty="0">
                  <a:latin typeface="Palatino" pitchFamily="2" charset="77"/>
                  <a:ea typeface="Palatino" pitchFamily="2" charset="77"/>
                </a:endParaRPr>
              </a:p>
              <a:p>
                <a:r>
                  <a:rPr lang="en-US" sz="2200" dirty="0">
                    <a:latin typeface="Palatino" pitchFamily="2" charset="77"/>
                    <a:ea typeface="Palatino" pitchFamily="2" charset="77"/>
                  </a:rPr>
                  <a:t>The degree centrality of a vertex/node v is given by the following equation,</a:t>
                </a:r>
              </a:p>
              <a:p>
                <a:pPr/>
                <a14:m>
                  <m:oMathPara xmlns:m="http://schemas.openxmlformats.org/officeDocument/2006/math">
                    <m:oMathParaPr>
                      <m:jc m:val="centerGroup"/>
                    </m:oMathParaPr>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𝐶</m:t>
                          </m:r>
                        </m:e>
                        <m:sub>
                          <m:r>
                            <a:rPr lang="en-US" sz="2200" b="0" i="1">
                              <a:latin typeface="Cambria Math" panose="02040503050406030204" pitchFamily="18" charset="0"/>
                            </a:rPr>
                            <m:t>𝐷</m:t>
                          </m:r>
                        </m:sub>
                      </m:sSub>
                      <m:d>
                        <m:dPr>
                          <m:ctrlPr>
                            <a:rPr lang="en-US" sz="2200" b="0" i="1">
                              <a:latin typeface="Cambria Math" panose="02040503050406030204" pitchFamily="18" charset="0"/>
                            </a:rPr>
                          </m:ctrlPr>
                        </m:dPr>
                        <m:e>
                          <m:r>
                            <a:rPr lang="en-US" sz="2200" b="0" i="1">
                              <a:latin typeface="Cambria Math" panose="02040503050406030204" pitchFamily="18" charset="0"/>
                            </a:rPr>
                            <m:t>𝑣</m:t>
                          </m:r>
                        </m:e>
                      </m:d>
                      <m:r>
                        <a:rPr lang="en-US" sz="2200" b="0" i="1">
                          <a:latin typeface="Cambria Math" panose="02040503050406030204" pitchFamily="18" charset="0"/>
                        </a:rPr>
                        <m:t>=</m:t>
                      </m:r>
                      <m:f>
                        <m:fPr>
                          <m:ctrlPr>
                            <a:rPr lang="en-US" sz="2200" b="0" i="1">
                              <a:latin typeface="Cambria Math" panose="02040503050406030204" pitchFamily="18" charset="0"/>
                            </a:rPr>
                          </m:ctrlPr>
                        </m:fPr>
                        <m:num>
                          <m:sSub>
                            <m:sSubPr>
                              <m:ctrlPr>
                                <a:rPr lang="en-US" sz="2200" b="0" i="1">
                                  <a:latin typeface="Cambria Math" panose="02040503050406030204" pitchFamily="18" charset="0"/>
                                </a:rPr>
                              </m:ctrlPr>
                            </m:sSubPr>
                            <m:e>
                              <m:r>
                                <a:rPr lang="en-US" sz="2200" b="0" i="1">
                                  <a:latin typeface="Cambria Math" panose="02040503050406030204" pitchFamily="18" charset="0"/>
                                </a:rPr>
                                <m:t>𝑑</m:t>
                              </m:r>
                            </m:e>
                            <m:sub>
                              <m:r>
                                <a:rPr lang="en-US" sz="2200" b="0" i="1">
                                  <a:latin typeface="Cambria Math" panose="02040503050406030204" pitchFamily="18" charset="0"/>
                                </a:rPr>
                                <m:t>𝑣</m:t>
                              </m:r>
                            </m:sub>
                          </m:sSub>
                        </m:num>
                        <m:den>
                          <m:r>
                            <a:rPr lang="en-US" sz="2200" b="0" i="1">
                              <a:latin typeface="Cambria Math" panose="02040503050406030204" pitchFamily="18" charset="0"/>
                            </a:rPr>
                            <m:t>𝑛</m:t>
                          </m:r>
                          <m:r>
                            <a:rPr lang="en-US" sz="2200" b="0" i="1">
                              <a:latin typeface="Cambria Math" panose="02040503050406030204" pitchFamily="18" charset="0"/>
                            </a:rPr>
                            <m:t>−1</m:t>
                          </m:r>
                        </m:den>
                      </m:f>
                    </m:oMath>
                  </m:oMathPara>
                </a14:m>
                <a:endParaRPr lang="en-US" sz="2200" b="0" dirty="0">
                  <a:latin typeface="Palatino" pitchFamily="2" charset="77"/>
                  <a:ea typeface="Palatino" pitchFamily="2" charset="77"/>
                </a:endParaRPr>
              </a:p>
              <a:p>
                <a:r>
                  <a:rPr lang="en-US" sz="2200" dirty="0">
                    <a:latin typeface="Palatino" pitchFamily="2" charset="77"/>
                    <a:ea typeface="Palatino" pitchFamily="2" charset="77"/>
                  </a:rPr>
                  <a:t>Where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𝑑</m:t>
                        </m:r>
                      </m:e>
                      <m:sub>
                        <m:r>
                          <a:rPr lang="en-US" sz="2200" b="0" i="1">
                            <a:latin typeface="Cambria Math" panose="02040503050406030204" pitchFamily="18" charset="0"/>
                          </a:rPr>
                          <m:t>𝑣</m:t>
                        </m:r>
                      </m:sub>
                    </m:sSub>
                  </m:oMath>
                </a14:m>
                <a:r>
                  <a:rPr lang="en-US" sz="2200" dirty="0">
                    <a:latin typeface="Palatino" pitchFamily="2" charset="77"/>
                    <a:ea typeface="Palatino" pitchFamily="2" charset="77"/>
                  </a:rPr>
                  <a:t> is the degree of that node.</a:t>
                </a:r>
              </a:p>
              <a:p>
                <a:r>
                  <a:rPr lang="en-US" sz="2200" dirty="0">
                    <a:latin typeface="Palatino" pitchFamily="2" charset="77"/>
                    <a:ea typeface="Palatino" pitchFamily="2" charset="77"/>
                  </a:rPr>
                  <a:t>The term n-1 is introduced to normalize the centrality measure.</a:t>
                </a:r>
              </a:p>
              <a:p>
                <a:endParaRPr lang="en-US" sz="2200" dirty="0">
                  <a:latin typeface="Palatino" pitchFamily="2" charset="77"/>
                  <a:ea typeface="Palatino" pitchFamily="2" charset="77"/>
                </a:endParaRPr>
              </a:p>
              <a:p>
                <a:endParaRPr lang="en-US" dirty="0"/>
              </a:p>
            </p:txBody>
          </p:sp>
        </mc:Choice>
        <mc:Fallback xmlns="">
          <p:sp>
            <p:nvSpPr>
              <p:cNvPr id="4" name="TextBox 3">
                <a:extLst>
                  <a:ext uri="{FF2B5EF4-FFF2-40B4-BE49-F238E27FC236}">
                    <a16:creationId xmlns:a16="http://schemas.microsoft.com/office/drawing/2014/main" id="{564236B5-26B2-5193-D7B0-8322D4F9B241}"/>
                  </a:ext>
                </a:extLst>
              </p:cNvPr>
              <p:cNvSpPr txBox="1">
                <a:spLocks noRot="1" noChangeAspect="1" noMove="1" noResize="1" noEditPoints="1" noAdjustHandles="1" noChangeArrowheads="1" noChangeShapeType="1" noTextEdit="1"/>
              </p:cNvSpPr>
              <p:nvPr/>
            </p:nvSpPr>
            <p:spPr>
              <a:xfrm>
                <a:off x="1217049" y="1393190"/>
                <a:ext cx="4899208" cy="5413341"/>
              </a:xfrm>
              <a:prstGeom prst="rect">
                <a:avLst/>
              </a:prstGeom>
              <a:blipFill>
                <a:blip r:embed="rId3"/>
                <a:stretch>
                  <a:fillRect l="-1813" t="-701" r="-518"/>
                </a:stretch>
              </a:blipFill>
            </p:spPr>
            <p:txBody>
              <a:bodyPr/>
              <a:lstStyle/>
              <a:p>
                <a:r>
                  <a:rPr lang="en-US">
                    <a:noFill/>
                  </a:rPr>
                  <a:t> </a:t>
                </a:r>
              </a:p>
            </p:txBody>
          </p:sp>
        </mc:Fallback>
      </mc:AlternateContent>
      <p:pic>
        <p:nvPicPr>
          <p:cNvPr id="12" name="Picture 11" descr="A blue and red dots&#10;&#10;Description automatically generated">
            <a:extLst>
              <a:ext uri="{FF2B5EF4-FFF2-40B4-BE49-F238E27FC236}">
                <a16:creationId xmlns:a16="http://schemas.microsoft.com/office/drawing/2014/main" id="{B3C2DCFA-B0D4-5B8E-8FB2-A77D5A485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3798" y="62616"/>
            <a:ext cx="4090245" cy="3272196"/>
          </a:xfrm>
          <a:prstGeom prst="rect">
            <a:avLst/>
          </a:prstGeom>
        </p:spPr>
      </p:pic>
      <p:pic>
        <p:nvPicPr>
          <p:cNvPr id="14" name="Picture 13" descr="A blue and red dots&#10;&#10;Description automatically generated">
            <a:extLst>
              <a:ext uri="{FF2B5EF4-FFF2-40B4-BE49-F238E27FC236}">
                <a16:creationId xmlns:a16="http://schemas.microsoft.com/office/drawing/2014/main" id="{EED1E2C5-02A4-A7FA-E2A0-76DBC62600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4350" y="50694"/>
            <a:ext cx="4090245" cy="3272196"/>
          </a:xfrm>
          <a:prstGeom prst="rect">
            <a:avLst/>
          </a:prstGeom>
        </p:spPr>
      </p:pic>
      <p:pic>
        <p:nvPicPr>
          <p:cNvPr id="15" name="Picture 14" descr="A diagram of a network&#10;&#10;Description automatically generated with medium confidence">
            <a:extLst>
              <a:ext uri="{FF2B5EF4-FFF2-40B4-BE49-F238E27FC236}">
                <a16:creationId xmlns:a16="http://schemas.microsoft.com/office/drawing/2014/main" id="{BB93AB37-2D35-1779-4F65-3BEEA29822AF}"/>
              </a:ext>
            </a:extLst>
          </p:cNvPr>
          <p:cNvPicPr>
            <a:picLocks noChangeAspect="1"/>
          </p:cNvPicPr>
          <p:nvPr/>
        </p:nvPicPr>
        <p:blipFill rotWithShape="1">
          <a:blip r:embed="rId6">
            <a:extLst>
              <a:ext uri="{28A0092B-C50C-407E-A947-70E740481C1C}">
                <a14:useLocalDpi xmlns:a14="http://schemas.microsoft.com/office/drawing/2010/main" val="0"/>
              </a:ext>
            </a:extLst>
          </a:blip>
          <a:srcRect l="9491" t="5846" r="7388" b="6671"/>
          <a:stretch/>
        </p:blipFill>
        <p:spPr>
          <a:xfrm>
            <a:off x="1923798" y="3337890"/>
            <a:ext cx="4067715" cy="3505006"/>
          </a:xfrm>
          <a:prstGeom prst="rect">
            <a:avLst/>
          </a:prstGeom>
        </p:spPr>
      </p:pic>
      <p:pic>
        <p:nvPicPr>
          <p:cNvPr id="16" name="Picture 15">
            <a:extLst>
              <a:ext uri="{FF2B5EF4-FFF2-40B4-BE49-F238E27FC236}">
                <a16:creationId xmlns:a16="http://schemas.microsoft.com/office/drawing/2014/main" id="{9C447100-94C4-247A-94F5-E8564825B070}"/>
              </a:ext>
            </a:extLst>
          </p:cNvPr>
          <p:cNvPicPr>
            <a:picLocks noChangeAspect="1"/>
          </p:cNvPicPr>
          <p:nvPr/>
        </p:nvPicPr>
        <p:blipFill>
          <a:blip r:embed="rId7"/>
          <a:stretch>
            <a:fillRect/>
          </a:stretch>
        </p:blipFill>
        <p:spPr>
          <a:xfrm>
            <a:off x="6674350" y="3444554"/>
            <a:ext cx="4090245" cy="3362751"/>
          </a:xfrm>
          <a:prstGeom prst="rect">
            <a:avLst/>
          </a:prstGeom>
        </p:spPr>
      </p:pic>
    </p:spTree>
    <p:extLst>
      <p:ext uri="{BB962C8B-B14F-4D97-AF65-F5344CB8AC3E}">
        <p14:creationId xmlns:p14="http://schemas.microsoft.com/office/powerpoint/2010/main" val="3494889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xit" presetSubtype="10" fill="hold" nodeType="clickEffect">
                                  <p:stCondLst>
                                    <p:cond delay="0"/>
                                  </p:stCondLst>
                                  <p:childTnLst>
                                    <p:animEffect transition="out" filter="blinds(horizontal)">
                                      <p:cBhvr>
                                        <p:cTn id="34" dur="500"/>
                                        <p:tgtEl>
                                          <p:spTgt spid="3">
                                            <p:txEl>
                                              <p:pRg st="0" end="0"/>
                                            </p:txEl>
                                          </p:spTgt>
                                        </p:tgtEl>
                                      </p:cBhvr>
                                    </p:animEffect>
                                    <p:set>
                                      <p:cBhvr>
                                        <p:cTn id="35" dur="1" fill="hold">
                                          <p:stCondLst>
                                            <p:cond delay="499"/>
                                          </p:stCondLst>
                                        </p:cTn>
                                        <p:tgtEl>
                                          <p:spTgt spid="3">
                                            <p:txEl>
                                              <p:pRg st="0" end="0"/>
                                            </p:txEl>
                                          </p:spTgt>
                                        </p:tgtEl>
                                        <p:attrNameLst>
                                          <p:attrName>style.visibility</p:attrName>
                                        </p:attrNameLst>
                                      </p:cBhvr>
                                      <p:to>
                                        <p:strVal val="hidden"/>
                                      </p:to>
                                    </p:set>
                                  </p:childTnLst>
                                </p:cTn>
                              </p:par>
                              <p:par>
                                <p:cTn id="36" presetID="3" presetClass="exit" presetSubtype="10" fill="hold" nodeType="withEffect">
                                  <p:stCondLst>
                                    <p:cond delay="0"/>
                                  </p:stCondLst>
                                  <p:childTnLst>
                                    <p:animEffect transition="out" filter="blinds(horizontal)">
                                      <p:cBhvr>
                                        <p:cTn id="37" dur="500"/>
                                        <p:tgtEl>
                                          <p:spTgt spid="3">
                                            <p:txEl>
                                              <p:pRg st="1" end="1"/>
                                            </p:txEl>
                                          </p:spTgt>
                                        </p:tgtEl>
                                      </p:cBhvr>
                                    </p:animEffect>
                                    <p:set>
                                      <p:cBhvr>
                                        <p:cTn id="38" dur="1" fill="hold">
                                          <p:stCondLst>
                                            <p:cond delay="499"/>
                                          </p:stCondLst>
                                        </p:cTn>
                                        <p:tgtEl>
                                          <p:spTgt spid="3">
                                            <p:txEl>
                                              <p:pRg st="1" end="1"/>
                                            </p:txEl>
                                          </p:spTgt>
                                        </p:tgtEl>
                                        <p:attrNameLst>
                                          <p:attrName>style.visibility</p:attrName>
                                        </p:attrNameLst>
                                      </p:cBhvr>
                                      <p:to>
                                        <p:strVal val="hidden"/>
                                      </p:to>
                                    </p:set>
                                  </p:childTnLst>
                                </p:cTn>
                              </p:par>
                              <p:par>
                                <p:cTn id="39" presetID="3" presetClass="exit" presetSubtype="10" fill="hold" nodeType="withEffect">
                                  <p:stCondLst>
                                    <p:cond delay="0"/>
                                  </p:stCondLst>
                                  <p:childTnLst>
                                    <p:animEffect transition="out" filter="blinds(horizontal)">
                                      <p:cBhvr>
                                        <p:cTn id="40" dur="500"/>
                                        <p:tgtEl>
                                          <p:spTgt spid="3">
                                            <p:txEl>
                                              <p:pRg st="2" end="2"/>
                                            </p:txEl>
                                          </p:spTgt>
                                        </p:tgtEl>
                                      </p:cBhvr>
                                    </p:animEffect>
                                    <p:set>
                                      <p:cBhvr>
                                        <p:cTn id="41" dur="1" fill="hold">
                                          <p:stCondLst>
                                            <p:cond delay="499"/>
                                          </p:stCondLst>
                                        </p:cTn>
                                        <p:tgtEl>
                                          <p:spTgt spid="3">
                                            <p:txEl>
                                              <p:pRg st="2" end="2"/>
                                            </p:txEl>
                                          </p:spTgt>
                                        </p:tgtEl>
                                        <p:attrNameLst>
                                          <p:attrName>style.visibility</p:attrName>
                                        </p:attrNameLst>
                                      </p:cBhvr>
                                      <p:to>
                                        <p:strVal val="hidden"/>
                                      </p:to>
                                    </p:set>
                                  </p:childTnLst>
                                </p:cTn>
                              </p:par>
                              <p:par>
                                <p:cTn id="42" presetID="3" presetClass="exit" presetSubtype="10" fill="hold" nodeType="withEffect">
                                  <p:stCondLst>
                                    <p:cond delay="0"/>
                                  </p:stCondLst>
                                  <p:childTnLst>
                                    <p:animEffect transition="out" filter="blinds(horizontal)">
                                      <p:cBhvr>
                                        <p:cTn id="43" dur="500"/>
                                        <p:tgtEl>
                                          <p:spTgt spid="3">
                                            <p:txEl>
                                              <p:pRg st="3" end="3"/>
                                            </p:txEl>
                                          </p:spTgt>
                                        </p:tgtEl>
                                      </p:cBhvr>
                                    </p:animEffect>
                                    <p:set>
                                      <p:cBhvr>
                                        <p:cTn id="44" dur="1" fill="hold">
                                          <p:stCondLst>
                                            <p:cond delay="499"/>
                                          </p:stCondLst>
                                        </p:cTn>
                                        <p:tgtEl>
                                          <p:spTgt spid="3">
                                            <p:txEl>
                                              <p:pRg st="3" end="3"/>
                                            </p:txEl>
                                          </p:spTgt>
                                        </p:tgtEl>
                                        <p:attrNameLst>
                                          <p:attrName>style.visibility</p:attrName>
                                        </p:attrNameLst>
                                      </p:cBhvr>
                                      <p:to>
                                        <p:strVal val="hidden"/>
                                      </p:to>
                                    </p:set>
                                  </p:childTnLst>
                                </p:cTn>
                              </p:par>
                              <p:par>
                                <p:cTn id="45" presetID="3" presetClass="exit" presetSubtype="10" fill="hold" nodeType="withEffect">
                                  <p:stCondLst>
                                    <p:cond delay="0"/>
                                  </p:stCondLst>
                                  <p:childTnLst>
                                    <p:animEffect transition="out" filter="blinds(horizontal)">
                                      <p:cBhvr>
                                        <p:cTn id="46" dur="500"/>
                                        <p:tgtEl>
                                          <p:spTgt spid="3">
                                            <p:txEl>
                                              <p:pRg st="4" end="4"/>
                                            </p:txEl>
                                          </p:spTgt>
                                        </p:tgtEl>
                                      </p:cBhvr>
                                    </p:animEffect>
                                    <p:set>
                                      <p:cBhvr>
                                        <p:cTn id="47" dur="1" fill="hold">
                                          <p:stCondLst>
                                            <p:cond delay="499"/>
                                          </p:stCondLst>
                                        </p:cTn>
                                        <p:tgtEl>
                                          <p:spTgt spid="3">
                                            <p:txEl>
                                              <p:pRg st="4" end="4"/>
                                            </p:txEl>
                                          </p:spTgt>
                                        </p:tgtEl>
                                        <p:attrNameLst>
                                          <p:attrName>style.visibility</p:attrName>
                                        </p:attrNameLst>
                                      </p:cBhvr>
                                      <p:to>
                                        <p:strVal val="hidden"/>
                                      </p:to>
                                    </p:set>
                                  </p:childTnLst>
                                </p:cTn>
                              </p:par>
                              <p:par>
                                <p:cTn id="48" presetID="3" presetClass="exit" presetSubtype="10" fill="hold" nodeType="withEffect">
                                  <p:stCondLst>
                                    <p:cond delay="0"/>
                                  </p:stCondLst>
                                  <p:childTnLst>
                                    <p:animEffect transition="out" filter="blinds(horizontal)">
                                      <p:cBhvr>
                                        <p:cTn id="49" dur="500"/>
                                        <p:tgtEl>
                                          <p:spTgt spid="3">
                                            <p:txEl>
                                              <p:pRg st="5" end="5"/>
                                            </p:txEl>
                                          </p:spTgt>
                                        </p:tgtEl>
                                      </p:cBhvr>
                                    </p:animEffect>
                                    <p:set>
                                      <p:cBhvr>
                                        <p:cTn id="50" dur="1" fill="hold">
                                          <p:stCondLst>
                                            <p:cond delay="499"/>
                                          </p:stCondLst>
                                        </p:cTn>
                                        <p:tgtEl>
                                          <p:spTgt spid="3">
                                            <p:txEl>
                                              <p:pRg st="5" end="5"/>
                                            </p:txEl>
                                          </p:spTgt>
                                        </p:tgtEl>
                                        <p:attrNameLst>
                                          <p:attrName>style.visibility</p:attrName>
                                        </p:attrNameLst>
                                      </p:cBhvr>
                                      <p:to>
                                        <p:strVal val="hidden"/>
                                      </p:to>
                                    </p:set>
                                  </p:childTnLst>
                                </p:cTn>
                              </p:par>
                              <p:par>
                                <p:cTn id="51" presetID="3" presetClass="exit" presetSubtype="10" fill="hold" nodeType="withEffect">
                                  <p:stCondLst>
                                    <p:cond delay="0"/>
                                  </p:stCondLst>
                                  <p:childTnLst>
                                    <p:animEffect transition="out" filter="blinds(horizontal)">
                                      <p:cBhvr>
                                        <p:cTn id="52" dur="500"/>
                                        <p:tgtEl>
                                          <p:spTgt spid="3">
                                            <p:txEl>
                                              <p:pRg st="6" end="6"/>
                                            </p:txEl>
                                          </p:spTgt>
                                        </p:tgtEl>
                                      </p:cBhvr>
                                    </p:animEffect>
                                    <p:set>
                                      <p:cBhvr>
                                        <p:cTn id="53" dur="1" fill="hold">
                                          <p:stCondLst>
                                            <p:cond delay="499"/>
                                          </p:stCondLst>
                                        </p:cTn>
                                        <p:tgtEl>
                                          <p:spTgt spid="3">
                                            <p:txEl>
                                              <p:pRg st="6" end="6"/>
                                            </p:txEl>
                                          </p:spTgt>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3" presetClass="exit" presetSubtype="10" fill="hold" nodeType="clickEffect">
                                  <p:stCondLst>
                                    <p:cond delay="0"/>
                                  </p:stCondLst>
                                  <p:childTnLst>
                                    <p:animEffect transition="out" filter="blinds(horizontal)">
                                      <p:cBhvr>
                                        <p:cTn id="77" dur="500"/>
                                        <p:tgtEl>
                                          <p:spTgt spid="5"/>
                                        </p:tgtEl>
                                      </p:cBhvr>
                                    </p:animEffect>
                                    <p:set>
                                      <p:cBhvr>
                                        <p:cTn id="78" dur="1" fill="hold">
                                          <p:stCondLst>
                                            <p:cond delay="499"/>
                                          </p:stCondLst>
                                        </p:cTn>
                                        <p:tgtEl>
                                          <p:spTgt spid="5"/>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3" presetClass="exit" presetSubtype="10" fill="hold" nodeType="clickEffect">
                                  <p:stCondLst>
                                    <p:cond delay="0"/>
                                  </p:stCondLst>
                                  <p:childTnLst>
                                    <p:animEffect transition="out" filter="blinds(horizontal)">
                                      <p:cBhvr>
                                        <p:cTn id="82" dur="500"/>
                                        <p:tgtEl>
                                          <p:spTgt spid="4">
                                            <p:txEl>
                                              <p:pRg st="0" end="0"/>
                                            </p:txEl>
                                          </p:spTgt>
                                        </p:tgtEl>
                                      </p:cBhvr>
                                    </p:animEffect>
                                    <p:set>
                                      <p:cBhvr>
                                        <p:cTn id="83" dur="1" fill="hold">
                                          <p:stCondLst>
                                            <p:cond delay="499"/>
                                          </p:stCondLst>
                                        </p:cTn>
                                        <p:tgtEl>
                                          <p:spTgt spid="4">
                                            <p:txEl>
                                              <p:pRg st="0" end="0"/>
                                            </p:txEl>
                                          </p:spTgt>
                                        </p:tgtEl>
                                        <p:attrNameLst>
                                          <p:attrName>style.visibility</p:attrName>
                                        </p:attrNameLst>
                                      </p:cBhvr>
                                      <p:to>
                                        <p:strVal val="hidden"/>
                                      </p:to>
                                    </p:set>
                                  </p:childTnLst>
                                </p:cTn>
                              </p:par>
                              <p:par>
                                <p:cTn id="84" presetID="3" presetClass="exit" presetSubtype="10" fill="hold" nodeType="withEffect">
                                  <p:stCondLst>
                                    <p:cond delay="0"/>
                                  </p:stCondLst>
                                  <p:childTnLst>
                                    <p:animEffect transition="out" filter="blinds(horizontal)">
                                      <p:cBhvr>
                                        <p:cTn id="85" dur="500"/>
                                        <p:tgtEl>
                                          <p:spTgt spid="4">
                                            <p:txEl>
                                              <p:pRg st="2" end="2"/>
                                            </p:txEl>
                                          </p:spTgt>
                                        </p:tgtEl>
                                      </p:cBhvr>
                                    </p:animEffect>
                                    <p:set>
                                      <p:cBhvr>
                                        <p:cTn id="86" dur="1" fill="hold">
                                          <p:stCondLst>
                                            <p:cond delay="499"/>
                                          </p:stCondLst>
                                        </p:cTn>
                                        <p:tgtEl>
                                          <p:spTgt spid="4">
                                            <p:txEl>
                                              <p:pRg st="2" end="2"/>
                                            </p:txEl>
                                          </p:spTgt>
                                        </p:tgtEl>
                                        <p:attrNameLst>
                                          <p:attrName>style.visibility</p:attrName>
                                        </p:attrNameLst>
                                      </p:cBhvr>
                                      <p:to>
                                        <p:strVal val="hidden"/>
                                      </p:to>
                                    </p:set>
                                  </p:childTnLst>
                                </p:cTn>
                              </p:par>
                              <p:par>
                                <p:cTn id="87" presetID="3" presetClass="exit" presetSubtype="10" fill="hold" nodeType="withEffect">
                                  <p:stCondLst>
                                    <p:cond delay="0"/>
                                  </p:stCondLst>
                                  <p:childTnLst>
                                    <p:animEffect transition="out" filter="blinds(horizontal)">
                                      <p:cBhvr>
                                        <p:cTn id="88" dur="500"/>
                                        <p:tgtEl>
                                          <p:spTgt spid="4">
                                            <p:txEl>
                                              <p:pRg st="3" end="3"/>
                                            </p:txEl>
                                          </p:spTgt>
                                        </p:tgtEl>
                                      </p:cBhvr>
                                    </p:animEffect>
                                    <p:set>
                                      <p:cBhvr>
                                        <p:cTn id="89" dur="1" fill="hold">
                                          <p:stCondLst>
                                            <p:cond delay="499"/>
                                          </p:stCondLst>
                                        </p:cTn>
                                        <p:tgtEl>
                                          <p:spTgt spid="4">
                                            <p:txEl>
                                              <p:pRg st="3" end="3"/>
                                            </p:txEl>
                                          </p:spTgt>
                                        </p:tgtEl>
                                        <p:attrNameLst>
                                          <p:attrName>style.visibility</p:attrName>
                                        </p:attrNameLst>
                                      </p:cBhvr>
                                      <p:to>
                                        <p:strVal val="hidden"/>
                                      </p:to>
                                    </p:set>
                                  </p:childTnLst>
                                </p:cTn>
                              </p:par>
                              <p:par>
                                <p:cTn id="90" presetID="3" presetClass="exit" presetSubtype="10" fill="hold" nodeType="withEffect">
                                  <p:stCondLst>
                                    <p:cond delay="0"/>
                                  </p:stCondLst>
                                  <p:childTnLst>
                                    <p:animEffect transition="out" filter="blinds(horizontal)">
                                      <p:cBhvr>
                                        <p:cTn id="91" dur="500"/>
                                        <p:tgtEl>
                                          <p:spTgt spid="4">
                                            <p:txEl>
                                              <p:pRg st="4" end="4"/>
                                            </p:txEl>
                                          </p:spTgt>
                                        </p:tgtEl>
                                      </p:cBhvr>
                                    </p:animEffect>
                                    <p:set>
                                      <p:cBhvr>
                                        <p:cTn id="92" dur="1" fill="hold">
                                          <p:stCondLst>
                                            <p:cond delay="499"/>
                                          </p:stCondLst>
                                        </p:cTn>
                                        <p:tgtEl>
                                          <p:spTgt spid="4">
                                            <p:txEl>
                                              <p:pRg st="4" end="4"/>
                                            </p:txEl>
                                          </p:spTgt>
                                        </p:tgtEl>
                                        <p:attrNameLst>
                                          <p:attrName>style.visibility</p:attrName>
                                        </p:attrNameLst>
                                      </p:cBhvr>
                                      <p:to>
                                        <p:strVal val="hidden"/>
                                      </p:to>
                                    </p:set>
                                  </p:childTnLst>
                                </p:cTn>
                              </p:par>
                              <p:par>
                                <p:cTn id="93" presetID="3" presetClass="exit" presetSubtype="10" fill="hold" nodeType="withEffect">
                                  <p:stCondLst>
                                    <p:cond delay="0"/>
                                  </p:stCondLst>
                                  <p:childTnLst>
                                    <p:animEffect transition="out" filter="blinds(horizontal)">
                                      <p:cBhvr>
                                        <p:cTn id="94" dur="500"/>
                                        <p:tgtEl>
                                          <p:spTgt spid="4">
                                            <p:txEl>
                                              <p:pRg st="5" end="5"/>
                                            </p:txEl>
                                          </p:spTgt>
                                        </p:tgtEl>
                                      </p:cBhvr>
                                    </p:animEffect>
                                    <p:set>
                                      <p:cBhvr>
                                        <p:cTn id="95" dur="1" fill="hold">
                                          <p:stCondLst>
                                            <p:cond delay="499"/>
                                          </p:stCondLst>
                                        </p:cTn>
                                        <p:tgtEl>
                                          <p:spTgt spid="4">
                                            <p:txEl>
                                              <p:pRg st="5" end="5"/>
                                            </p:txEl>
                                          </p:spTgt>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nodeType="clickEffect">
                                  <p:stCondLst>
                                    <p:cond delay="0"/>
                                  </p:stCondLst>
                                  <p:childTnLst>
                                    <p:set>
                                      <p:cBhvr>
                                        <p:cTn id="99" dur="1" fill="hold">
                                          <p:stCondLst>
                                            <p:cond delay="0"/>
                                          </p:stCondLst>
                                        </p:cTn>
                                        <p:tgtEl>
                                          <p:spTgt spid="12"/>
                                        </p:tgtEl>
                                        <p:attrNameLst>
                                          <p:attrName>style.visibility</p:attrName>
                                        </p:attrNameLst>
                                      </p:cBhvr>
                                      <p:to>
                                        <p:strVal val="visible"/>
                                      </p:to>
                                    </p:set>
                                    <p:anim calcmode="lin" valueType="num">
                                      <p:cBhvr additive="base">
                                        <p:cTn id="100" dur="500" fill="hold"/>
                                        <p:tgtEl>
                                          <p:spTgt spid="12"/>
                                        </p:tgtEl>
                                        <p:attrNameLst>
                                          <p:attrName>ppt_x</p:attrName>
                                        </p:attrNameLst>
                                      </p:cBhvr>
                                      <p:tavLst>
                                        <p:tav tm="0">
                                          <p:val>
                                            <p:strVal val="#ppt_x"/>
                                          </p:val>
                                        </p:tav>
                                        <p:tav tm="100000">
                                          <p:val>
                                            <p:strVal val="#ppt_x"/>
                                          </p:val>
                                        </p:tav>
                                      </p:tavLst>
                                    </p:anim>
                                    <p:anim calcmode="lin" valueType="num">
                                      <p:cBhvr additive="base">
                                        <p:cTn id="10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14"/>
                                        </p:tgtEl>
                                        <p:attrNameLst>
                                          <p:attrName>style.visibility</p:attrName>
                                        </p:attrNameLst>
                                      </p:cBhvr>
                                      <p:to>
                                        <p:strVal val="visible"/>
                                      </p:to>
                                    </p:set>
                                    <p:anim calcmode="lin" valueType="num">
                                      <p:cBhvr additive="base">
                                        <p:cTn id="106" dur="500" fill="hold"/>
                                        <p:tgtEl>
                                          <p:spTgt spid="14"/>
                                        </p:tgtEl>
                                        <p:attrNameLst>
                                          <p:attrName>ppt_x</p:attrName>
                                        </p:attrNameLst>
                                      </p:cBhvr>
                                      <p:tavLst>
                                        <p:tav tm="0">
                                          <p:val>
                                            <p:strVal val="#ppt_x"/>
                                          </p:val>
                                        </p:tav>
                                        <p:tav tm="100000">
                                          <p:val>
                                            <p:strVal val="#ppt_x"/>
                                          </p:val>
                                        </p:tav>
                                      </p:tavLst>
                                    </p:anim>
                                    <p:anim calcmode="lin" valueType="num">
                                      <p:cBhvr additive="base">
                                        <p:cTn id="10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nodeType="clickEffect">
                                  <p:stCondLst>
                                    <p:cond delay="0"/>
                                  </p:stCondLst>
                                  <p:childTnLst>
                                    <p:set>
                                      <p:cBhvr>
                                        <p:cTn id="111" dur="1" fill="hold">
                                          <p:stCondLst>
                                            <p:cond delay="0"/>
                                          </p:stCondLst>
                                        </p:cTn>
                                        <p:tgtEl>
                                          <p:spTgt spid="15"/>
                                        </p:tgtEl>
                                        <p:attrNameLst>
                                          <p:attrName>style.visibility</p:attrName>
                                        </p:attrNameLst>
                                      </p:cBhvr>
                                      <p:to>
                                        <p:strVal val="visible"/>
                                      </p:to>
                                    </p:set>
                                    <p:anim calcmode="lin" valueType="num">
                                      <p:cBhvr additive="base">
                                        <p:cTn id="112" dur="500" fill="hold"/>
                                        <p:tgtEl>
                                          <p:spTgt spid="15"/>
                                        </p:tgtEl>
                                        <p:attrNameLst>
                                          <p:attrName>ppt_x</p:attrName>
                                        </p:attrNameLst>
                                      </p:cBhvr>
                                      <p:tavLst>
                                        <p:tav tm="0">
                                          <p:val>
                                            <p:strVal val="#ppt_x"/>
                                          </p:val>
                                        </p:tav>
                                        <p:tav tm="100000">
                                          <p:val>
                                            <p:strVal val="#ppt_x"/>
                                          </p:val>
                                        </p:tav>
                                      </p:tavLst>
                                    </p:anim>
                                    <p:anim calcmode="lin" valueType="num">
                                      <p:cBhvr additive="base">
                                        <p:cTn id="1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nodeType="clickEffect">
                                  <p:stCondLst>
                                    <p:cond delay="0"/>
                                  </p:stCondLst>
                                  <p:childTnLst>
                                    <p:set>
                                      <p:cBhvr>
                                        <p:cTn id="117" dur="1" fill="hold">
                                          <p:stCondLst>
                                            <p:cond delay="0"/>
                                          </p:stCondLst>
                                        </p:cTn>
                                        <p:tgtEl>
                                          <p:spTgt spid="16"/>
                                        </p:tgtEl>
                                        <p:attrNameLst>
                                          <p:attrName>style.visibility</p:attrName>
                                        </p:attrNameLst>
                                      </p:cBhvr>
                                      <p:to>
                                        <p:strVal val="visible"/>
                                      </p:to>
                                    </p:set>
                                    <p:anim calcmode="lin" valueType="num">
                                      <p:cBhvr additive="base">
                                        <p:cTn id="118" dur="500" fill="hold"/>
                                        <p:tgtEl>
                                          <p:spTgt spid="16"/>
                                        </p:tgtEl>
                                        <p:attrNameLst>
                                          <p:attrName>ppt_x</p:attrName>
                                        </p:attrNameLst>
                                      </p:cBhvr>
                                      <p:tavLst>
                                        <p:tav tm="0">
                                          <p:val>
                                            <p:strVal val="#ppt_x"/>
                                          </p:val>
                                        </p:tav>
                                        <p:tav tm="100000">
                                          <p:val>
                                            <p:strVal val="#ppt_x"/>
                                          </p:val>
                                        </p:tav>
                                      </p:tavLst>
                                    </p:anim>
                                    <p:anim calcmode="lin" valueType="num">
                                      <p:cBhvr additive="base">
                                        <p:cTn id="11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CE226-9C07-EF32-A0B9-81E19EB6D247}"/>
              </a:ext>
            </a:extLst>
          </p:cNvPr>
          <p:cNvSpPr>
            <a:spLocks noGrp="1"/>
          </p:cNvSpPr>
          <p:nvPr>
            <p:ph type="title"/>
          </p:nvPr>
        </p:nvSpPr>
        <p:spPr>
          <a:xfrm>
            <a:off x="1587710" y="455363"/>
            <a:ext cx="9486690" cy="729494"/>
          </a:xfrm>
        </p:spPr>
        <p:txBody>
          <a:bodyPr>
            <a:normAutofit fontScale="90000"/>
          </a:bodyPr>
          <a:lstStyle/>
          <a:p>
            <a:r>
              <a:rPr lang="en-US" dirty="0"/>
              <a:t>Point Centrality Measure</a:t>
            </a:r>
          </a:p>
        </p:txBody>
      </p:sp>
      <p:sp>
        <p:nvSpPr>
          <p:cNvPr id="3" name="Content Placeholder 2">
            <a:extLst>
              <a:ext uri="{FF2B5EF4-FFF2-40B4-BE49-F238E27FC236}">
                <a16:creationId xmlns:a16="http://schemas.microsoft.com/office/drawing/2014/main" id="{A4B30B71-BB2A-F670-CD33-2B32B1351D3A}"/>
              </a:ext>
            </a:extLst>
          </p:cNvPr>
          <p:cNvSpPr>
            <a:spLocks noGrp="1"/>
          </p:cNvSpPr>
          <p:nvPr>
            <p:ph idx="1"/>
          </p:nvPr>
        </p:nvSpPr>
        <p:spPr>
          <a:xfrm>
            <a:off x="1587710" y="1351831"/>
            <a:ext cx="9486690" cy="4901311"/>
          </a:xfrm>
        </p:spPr>
        <p:txBody>
          <a:bodyPr>
            <a:noAutofit/>
          </a:bodyPr>
          <a:lstStyle/>
          <a:p>
            <a:pPr marL="0" indent="0">
              <a:buNone/>
            </a:pPr>
            <a:r>
              <a:rPr lang="en-US" sz="2000" b="1" dirty="0">
                <a:latin typeface="Palatino" pitchFamily="2" charset="77"/>
                <a:ea typeface="Palatino" pitchFamily="2" charset="77"/>
              </a:rPr>
              <a:t>2. </a:t>
            </a:r>
            <a:r>
              <a:rPr lang="en-US" sz="2000" b="1" dirty="0">
                <a:solidFill>
                  <a:srgbClr val="FFFFFF"/>
                </a:solidFill>
                <a:latin typeface="Palatino" pitchFamily="2" charset="77"/>
                <a:ea typeface="Palatino" pitchFamily="2" charset="77"/>
              </a:rPr>
              <a:t>Betweenness Centrality</a:t>
            </a:r>
          </a:p>
          <a:p>
            <a:pPr marL="0" indent="0">
              <a:buNone/>
            </a:pPr>
            <a:r>
              <a:rPr lang="en-US" sz="2000" dirty="0">
                <a:latin typeface="Palatino" pitchFamily="2" charset="77"/>
                <a:ea typeface="Palatino" pitchFamily="2" charset="77"/>
              </a:rPr>
              <a:t>Betweenness centrality describes the frequencies of vertices/nodes in the shortest paths between indirectly connected vertices/nodes.</a:t>
            </a:r>
          </a:p>
          <a:p>
            <a:pPr marL="0" indent="0">
              <a:buNone/>
            </a:pPr>
            <a:r>
              <a:rPr lang="en-GB" sz="2000" dirty="0">
                <a:latin typeface="Palatino" pitchFamily="2" charset="77"/>
                <a:ea typeface="Palatino" pitchFamily="2" charset="77"/>
              </a:rPr>
              <a:t>A node is considered to be central to the degree that it lies between other points on the geodesic.</a:t>
            </a:r>
          </a:p>
          <a:p>
            <a:pPr marL="0" indent="0">
              <a:buNone/>
            </a:pPr>
            <a:r>
              <a:rPr lang="en-GB" sz="2000" dirty="0">
                <a:latin typeface="Palatino" pitchFamily="2" charset="77"/>
                <a:ea typeface="Palatino" pitchFamily="2" charset="77"/>
              </a:rPr>
              <a:t>In other words, if more nodes are connected via a node, then this node is more important in facilitating/spreading or it could falsify, distort or even block the transmission of information during this process.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68E79AC-82D7-C649-204C-7E31A56C9490}"/>
                  </a:ext>
                </a:extLst>
              </p:cNvPr>
              <p:cNvSpPr txBox="1"/>
              <p:nvPr/>
            </p:nvSpPr>
            <p:spPr>
              <a:xfrm>
                <a:off x="1226386" y="1767816"/>
                <a:ext cx="10209337" cy="5450146"/>
              </a:xfrm>
              <a:prstGeom prst="rect">
                <a:avLst/>
              </a:prstGeom>
              <a:noFill/>
            </p:spPr>
            <p:txBody>
              <a:bodyPr wrap="square" rtlCol="0">
                <a:spAutoFit/>
              </a:bodyPr>
              <a:lstStyle/>
              <a:p>
                <a:pPr marL="342900" indent="-342900">
                  <a:buFont typeface="Arial" panose="020B0604020202020204" pitchFamily="34" charset="0"/>
                  <a:buChar char="•"/>
                </a:pPr>
                <a:r>
                  <a:rPr lang="en-US" sz="2100" dirty="0">
                    <a:latin typeface="Palatino" pitchFamily="2" charset="77"/>
                    <a:ea typeface="Palatino" pitchFamily="2" charset="77"/>
                  </a:rPr>
                  <a:t>If p and q are distinct nodes and are reachable, suppose that they are indifferent to facilitating the spread of the information among multiple geodesics.</a:t>
                </a:r>
              </a:p>
              <a:p>
                <a:pPr marL="342900" indent="-342900">
                  <a:buFont typeface="Arial" panose="020B0604020202020204" pitchFamily="34" charset="0"/>
                  <a:buChar char="•"/>
                </a:pPr>
                <a:endParaRPr lang="en-US" sz="2100" dirty="0">
                  <a:latin typeface="Palatino" pitchFamily="2" charset="77"/>
                  <a:ea typeface="Palatino" pitchFamily="2" charset="77"/>
                </a:endParaRPr>
              </a:p>
              <a:p>
                <a:pPr marL="342900" indent="-342900">
                  <a:buFont typeface="Arial" panose="020B0604020202020204" pitchFamily="34" charset="0"/>
                  <a:buChar char="•"/>
                </a:pPr>
                <a:r>
                  <a:rPr lang="en-US" sz="2100" dirty="0">
                    <a:latin typeface="Palatino" pitchFamily="2" charset="77"/>
                    <a:ea typeface="Palatino" pitchFamily="2" charset="77"/>
                  </a:rPr>
                  <a:t>Define </a:t>
                </a:r>
                <a:r>
                  <a:rPr lang="en-US" sz="2100" dirty="0" err="1">
                    <a:latin typeface="Palatino" pitchFamily="2" charset="77"/>
                    <a:ea typeface="Palatino" pitchFamily="2" charset="77"/>
                  </a:rPr>
                  <a:t>δ</a:t>
                </a:r>
                <a:r>
                  <a:rPr lang="en-US" sz="2100" baseline="-25000" dirty="0" err="1">
                    <a:latin typeface="Palatino" pitchFamily="2" charset="77"/>
                    <a:ea typeface="Palatino" pitchFamily="2" charset="77"/>
                  </a:rPr>
                  <a:t>pq</a:t>
                </a:r>
                <a:r>
                  <a:rPr lang="en-US" sz="2100" dirty="0">
                    <a:latin typeface="Palatino" pitchFamily="2" charset="77"/>
                    <a:ea typeface="Palatino" pitchFamily="2" charset="77"/>
                  </a:rPr>
                  <a:t>(v) is the number of shortest paths which pass through a vertex v from p to q and </a:t>
                </a:r>
                <a:r>
                  <a:rPr lang="en-US" sz="2100" dirty="0" err="1">
                    <a:latin typeface="Palatino" pitchFamily="2" charset="77"/>
                    <a:ea typeface="Palatino" pitchFamily="2" charset="77"/>
                  </a:rPr>
                  <a:t>δ</a:t>
                </a:r>
                <a:r>
                  <a:rPr lang="en-US" sz="2100" baseline="-25000" dirty="0" err="1">
                    <a:latin typeface="Palatino" pitchFamily="2" charset="77"/>
                    <a:ea typeface="Palatino" pitchFamily="2" charset="77"/>
                  </a:rPr>
                  <a:t>pq</a:t>
                </a:r>
                <a:r>
                  <a:rPr lang="en-US" sz="2100" dirty="0">
                    <a:latin typeface="Palatino" pitchFamily="2" charset="77"/>
                    <a:ea typeface="Palatino" pitchFamily="2" charset="77"/>
                  </a:rPr>
                  <a:t> is the number of the shortest  paths from p to q </a:t>
                </a:r>
              </a:p>
              <a:p>
                <a:endParaRPr lang="en-US" sz="2100" dirty="0">
                  <a:latin typeface="Palatino" pitchFamily="2" charset="77"/>
                  <a:ea typeface="Palatino" pitchFamily="2" charset="77"/>
                </a:endParaRPr>
              </a:p>
              <a:p>
                <a:pPr marL="342900" indent="-342900">
                  <a:buFont typeface="Arial" panose="020B0604020202020204" pitchFamily="34" charset="0"/>
                  <a:buChar char="•"/>
                </a:pPr>
                <a:r>
                  <a:rPr lang="en-US" sz="2100" dirty="0">
                    <a:latin typeface="Palatino" pitchFamily="2" charset="77"/>
                    <a:ea typeface="Palatino" pitchFamily="2" charset="77"/>
                  </a:rPr>
                  <a:t>Then the potential of a node, v, to control/manipulate information between these two nodes(</a:t>
                </a:r>
                <a:r>
                  <a:rPr lang="en-US" sz="2100" dirty="0" err="1">
                    <a:latin typeface="Palatino" pitchFamily="2" charset="77"/>
                    <a:ea typeface="Palatino" pitchFamily="2" charset="77"/>
                  </a:rPr>
                  <a:t>i.e</a:t>
                </a:r>
                <a:r>
                  <a:rPr lang="en-US" sz="2100" dirty="0">
                    <a:latin typeface="Palatino" pitchFamily="2" charset="77"/>
                    <a:ea typeface="Palatino" pitchFamily="2" charset="77"/>
                  </a:rPr>
                  <a:t> p and q) is the probability that this node falls on a randomly selected geodesic connecting p and q.</a:t>
                </a:r>
              </a:p>
              <a:p>
                <a:pPr marL="342900" indent="-342900">
                  <a:buFont typeface="Arial" panose="020B0604020202020204" pitchFamily="34" charset="0"/>
                  <a:buChar char="•"/>
                </a:pPr>
                <a:endParaRPr lang="en-US" sz="2100" dirty="0">
                  <a:latin typeface="Palatino" pitchFamily="2" charset="77"/>
                  <a:ea typeface="Palatino" pitchFamily="2" charset="77"/>
                </a:endParaRPr>
              </a:p>
              <a:p>
                <a:pPr marL="342900" indent="-342900">
                  <a:buFont typeface="Arial" panose="020B0604020202020204" pitchFamily="34" charset="0"/>
                  <a:buChar char="•"/>
                </a:pPr>
                <a:r>
                  <a:rPr lang="en-US" sz="2100" dirty="0">
                    <a:latin typeface="Palatino" pitchFamily="2" charset="77"/>
                    <a:ea typeface="Palatino" pitchFamily="2" charset="77"/>
                  </a:rPr>
                  <a:t>This probability is equal to </a:t>
                </a:r>
                <a:r>
                  <a:rPr lang="en-US" sz="2100" dirty="0" err="1">
                    <a:latin typeface="Palatino" pitchFamily="2" charset="77"/>
                    <a:ea typeface="Palatino" pitchFamily="2" charset="77"/>
                  </a:rPr>
                  <a:t>δ</a:t>
                </a:r>
                <a:r>
                  <a:rPr lang="en-US" sz="2100" baseline="-25000" dirty="0" err="1">
                    <a:latin typeface="Palatino" pitchFamily="2" charset="77"/>
                    <a:ea typeface="Palatino" pitchFamily="2" charset="77"/>
                  </a:rPr>
                  <a:t>pq</a:t>
                </a:r>
                <a:r>
                  <a:rPr lang="en-US" sz="2100" dirty="0">
                    <a:latin typeface="Palatino" pitchFamily="2" charset="77"/>
                    <a:ea typeface="Palatino" pitchFamily="2" charset="77"/>
                  </a:rPr>
                  <a:t>(v)/</a:t>
                </a:r>
                <a:r>
                  <a:rPr lang="en-US" sz="2100" dirty="0" err="1">
                    <a:latin typeface="Palatino" pitchFamily="2" charset="77"/>
                    <a:ea typeface="Palatino" pitchFamily="2" charset="77"/>
                  </a:rPr>
                  <a:t>δ</a:t>
                </a:r>
                <a:r>
                  <a:rPr lang="en-US" sz="2100" baseline="-25000" dirty="0" err="1">
                    <a:latin typeface="Palatino" pitchFamily="2" charset="77"/>
                    <a:ea typeface="Palatino" pitchFamily="2" charset="77"/>
                  </a:rPr>
                  <a:t>pq</a:t>
                </a:r>
                <a:r>
                  <a:rPr lang="en-US" sz="2100" dirty="0">
                    <a:latin typeface="Palatino" pitchFamily="2" charset="77"/>
                    <a:ea typeface="Palatino" pitchFamily="2" charset="77"/>
                  </a:rPr>
                  <a:t> .</a:t>
                </a:r>
              </a:p>
              <a:p>
                <a:pPr marL="0" indent="0">
                  <a:buNone/>
                </a:pPr>
                <a:endParaRPr lang="en-US" sz="2100" dirty="0">
                  <a:latin typeface="Palatino" pitchFamily="2" charset="77"/>
                  <a:ea typeface="Palatino" pitchFamily="2" charset="77"/>
                </a:endParaRPr>
              </a:p>
              <a:p>
                <a:pPr marL="0" indent="0">
                  <a:buNone/>
                </a:pPr>
                <a:r>
                  <a:rPr lang="en-US" sz="2100" dirty="0">
                    <a:latin typeface="Palatino" pitchFamily="2" charset="77"/>
                    <a:ea typeface="Palatino" pitchFamily="2" charset="77"/>
                  </a:rPr>
                  <a:t>Given by the following equation:</a:t>
                </a:r>
              </a:p>
              <a:p>
                <a:pPr/>
                <a14:m>
                  <m:oMathPara xmlns:m="http://schemas.openxmlformats.org/officeDocument/2006/math">
                    <m:oMathParaPr>
                      <m:jc m:val="centerGroup"/>
                    </m:oMathParaPr>
                    <m:oMath xmlns:m="http://schemas.openxmlformats.org/officeDocument/2006/math">
                      <m:sSub>
                        <m:sSubPr>
                          <m:ctrlPr>
                            <a:rPr lang="en-US" sz="2100" b="0" i="1">
                              <a:latin typeface="Cambria Math" panose="02040503050406030204" pitchFamily="18" charset="0"/>
                            </a:rPr>
                          </m:ctrlPr>
                        </m:sSubPr>
                        <m:e>
                          <m:r>
                            <a:rPr lang="en-US" sz="2100" b="0" i="1">
                              <a:latin typeface="Cambria Math" panose="02040503050406030204" pitchFamily="18" charset="0"/>
                            </a:rPr>
                            <m:t>𝐶</m:t>
                          </m:r>
                        </m:e>
                        <m:sub>
                          <m:r>
                            <a:rPr lang="en-US" sz="2100" b="0" i="1">
                              <a:latin typeface="Cambria Math" panose="02040503050406030204" pitchFamily="18" charset="0"/>
                            </a:rPr>
                            <m:t>𝐵</m:t>
                          </m:r>
                        </m:sub>
                      </m:sSub>
                      <m:d>
                        <m:dPr>
                          <m:ctrlPr>
                            <a:rPr lang="en-US" sz="2100" b="0" i="1">
                              <a:latin typeface="Cambria Math" panose="02040503050406030204" pitchFamily="18" charset="0"/>
                            </a:rPr>
                          </m:ctrlPr>
                        </m:dPr>
                        <m:e>
                          <m:r>
                            <a:rPr lang="en-US" sz="2100" b="0" i="1">
                              <a:latin typeface="Cambria Math" panose="02040503050406030204" pitchFamily="18" charset="0"/>
                            </a:rPr>
                            <m:t>𝑣</m:t>
                          </m:r>
                        </m:e>
                      </m:d>
                      <m:r>
                        <a:rPr lang="en-US" sz="2100" b="0" i="1">
                          <a:latin typeface="Cambria Math" panose="02040503050406030204" pitchFamily="18" charset="0"/>
                        </a:rPr>
                        <m:t>=</m:t>
                      </m:r>
                      <m:f>
                        <m:fPr>
                          <m:ctrlPr>
                            <a:rPr lang="en-US" sz="2100" b="0" i="1">
                              <a:latin typeface="Cambria Math" panose="02040503050406030204" pitchFamily="18" charset="0"/>
                            </a:rPr>
                          </m:ctrlPr>
                        </m:fPr>
                        <m:num>
                          <m:r>
                            <a:rPr lang="en-US" sz="2100" b="0" i="1">
                              <a:latin typeface="Cambria Math" panose="02040503050406030204" pitchFamily="18" charset="0"/>
                            </a:rPr>
                            <m:t>2</m:t>
                          </m:r>
                        </m:num>
                        <m:den>
                          <m:d>
                            <m:dPr>
                              <m:ctrlPr>
                                <a:rPr lang="en-US" sz="2100" b="0" i="1">
                                  <a:latin typeface="Cambria Math" panose="02040503050406030204" pitchFamily="18" charset="0"/>
                                </a:rPr>
                              </m:ctrlPr>
                            </m:dPr>
                            <m:e>
                              <m:r>
                                <a:rPr lang="en-US" sz="2100" b="0" i="1">
                                  <a:latin typeface="Cambria Math" panose="02040503050406030204" pitchFamily="18" charset="0"/>
                                </a:rPr>
                                <m:t>𝑛</m:t>
                              </m:r>
                              <m:r>
                                <a:rPr lang="en-US" sz="2100" b="0" i="1">
                                  <a:latin typeface="Cambria Math" panose="02040503050406030204" pitchFamily="18" charset="0"/>
                                </a:rPr>
                                <m:t>−1</m:t>
                              </m:r>
                            </m:e>
                          </m:d>
                          <m:d>
                            <m:dPr>
                              <m:ctrlPr>
                                <a:rPr lang="en-US" sz="2100" b="0" i="1">
                                  <a:latin typeface="Cambria Math" panose="02040503050406030204" pitchFamily="18" charset="0"/>
                                </a:rPr>
                              </m:ctrlPr>
                            </m:dPr>
                            <m:e>
                              <m:r>
                                <a:rPr lang="en-US" sz="2100" b="0" i="1">
                                  <a:latin typeface="Cambria Math" panose="02040503050406030204" pitchFamily="18" charset="0"/>
                                </a:rPr>
                                <m:t>𝑛</m:t>
                              </m:r>
                              <m:r>
                                <a:rPr lang="en-US" sz="2100" b="0" i="1">
                                  <a:latin typeface="Cambria Math" panose="02040503050406030204" pitchFamily="18" charset="0"/>
                                </a:rPr>
                                <m:t>−2</m:t>
                              </m:r>
                            </m:e>
                          </m:d>
                        </m:den>
                      </m:f>
                      <m:nary>
                        <m:naryPr>
                          <m:chr m:val="∑"/>
                          <m:supHide m:val="on"/>
                          <m:ctrlPr>
                            <a:rPr lang="en-US" sz="2100" b="0" i="1">
                              <a:latin typeface="Cambria Math" panose="02040503050406030204" pitchFamily="18" charset="0"/>
                            </a:rPr>
                          </m:ctrlPr>
                        </m:naryPr>
                        <m:sub>
                          <m:r>
                            <m:rPr>
                              <m:brk m:alnAt="9"/>
                            </m:rPr>
                            <a:rPr lang="en-US" sz="2100" b="0" i="1">
                              <a:latin typeface="Cambria Math" panose="02040503050406030204" pitchFamily="18" charset="0"/>
                            </a:rPr>
                            <m:t>𝑝</m:t>
                          </m:r>
                          <m:r>
                            <a:rPr lang="en-US" sz="2100" b="0" i="1">
                              <a:latin typeface="Cambria Math" panose="02040503050406030204" pitchFamily="18" charset="0"/>
                            </a:rPr>
                            <m:t>≠</m:t>
                          </m:r>
                          <m:r>
                            <a:rPr lang="en-US" sz="2100" b="0" i="1">
                              <a:latin typeface="Cambria Math" panose="02040503050406030204" pitchFamily="18" charset="0"/>
                            </a:rPr>
                            <m:t>𝑣</m:t>
                          </m:r>
                          <m:r>
                            <a:rPr lang="en-US" sz="2100" b="0" i="1">
                              <a:latin typeface="Cambria Math" panose="02040503050406030204" pitchFamily="18" charset="0"/>
                            </a:rPr>
                            <m:t>≠</m:t>
                          </m:r>
                          <m:r>
                            <a:rPr lang="en-US" sz="2100" b="0" i="1">
                              <a:latin typeface="Cambria Math" panose="02040503050406030204" pitchFamily="18" charset="0"/>
                            </a:rPr>
                            <m:t>𝑞</m:t>
                          </m:r>
                        </m:sub>
                        <m:sup/>
                        <m:e>
                          <m:f>
                            <m:fPr>
                              <m:ctrlPr>
                                <a:rPr lang="en-US" sz="2100" b="0" i="1">
                                  <a:latin typeface="Cambria Math" panose="02040503050406030204" pitchFamily="18" charset="0"/>
                                </a:rPr>
                              </m:ctrlPr>
                            </m:fPr>
                            <m:num>
                              <m:sSub>
                                <m:sSubPr>
                                  <m:ctrlPr>
                                    <a:rPr lang="en-US" sz="2100" b="0" i="1">
                                      <a:latin typeface="Cambria Math" panose="02040503050406030204" pitchFamily="18" charset="0"/>
                                    </a:rPr>
                                  </m:ctrlPr>
                                </m:sSubPr>
                                <m:e>
                                  <m:r>
                                    <a:rPr lang="en-US" sz="2100" b="0" i="1">
                                      <a:latin typeface="Cambria Math" panose="02040503050406030204" pitchFamily="18" charset="0"/>
                                    </a:rPr>
                                    <m:t>𝛿</m:t>
                                  </m:r>
                                </m:e>
                                <m:sub>
                                  <m:r>
                                    <a:rPr lang="en-US" sz="2100" b="0" i="1">
                                      <a:latin typeface="Cambria Math" panose="02040503050406030204" pitchFamily="18" charset="0"/>
                                    </a:rPr>
                                    <m:t>𝑝𝑞</m:t>
                                  </m:r>
                                </m:sub>
                              </m:sSub>
                              <m:d>
                                <m:dPr>
                                  <m:ctrlPr>
                                    <a:rPr lang="en-US" sz="2100" b="0" i="1">
                                      <a:latin typeface="Cambria Math" panose="02040503050406030204" pitchFamily="18" charset="0"/>
                                    </a:rPr>
                                  </m:ctrlPr>
                                </m:dPr>
                                <m:e>
                                  <m:r>
                                    <a:rPr lang="en-US" sz="2100" b="0" i="1">
                                      <a:latin typeface="Cambria Math" panose="02040503050406030204" pitchFamily="18" charset="0"/>
                                    </a:rPr>
                                    <m:t>𝑣</m:t>
                                  </m:r>
                                </m:e>
                              </m:d>
                            </m:num>
                            <m:den>
                              <m:sSub>
                                <m:sSubPr>
                                  <m:ctrlPr>
                                    <a:rPr lang="en-US" sz="2100" b="0" i="1">
                                      <a:latin typeface="Cambria Math" panose="02040503050406030204" pitchFamily="18" charset="0"/>
                                    </a:rPr>
                                  </m:ctrlPr>
                                </m:sSubPr>
                                <m:e>
                                  <m:r>
                                    <a:rPr lang="en-US" sz="2100" b="0" i="1">
                                      <a:latin typeface="Cambria Math" panose="02040503050406030204" pitchFamily="18" charset="0"/>
                                    </a:rPr>
                                    <m:t>𝛿</m:t>
                                  </m:r>
                                </m:e>
                                <m:sub>
                                  <m:r>
                                    <a:rPr lang="en-US" sz="2100" b="0" i="1">
                                      <a:latin typeface="Cambria Math" panose="02040503050406030204" pitchFamily="18" charset="0"/>
                                    </a:rPr>
                                    <m:t>𝑝𝑞</m:t>
                                  </m:r>
                                </m:sub>
                              </m:sSub>
                            </m:den>
                          </m:f>
                        </m:e>
                      </m:nary>
                    </m:oMath>
                  </m:oMathPara>
                </a14:m>
                <a:endParaRPr lang="en-US" sz="2100" dirty="0">
                  <a:latin typeface="Palatino" pitchFamily="2" charset="77"/>
                  <a:ea typeface="Palatino" pitchFamily="2" charset="77"/>
                </a:endParaRPr>
              </a:p>
              <a:p>
                <a:endParaRPr lang="en-US" sz="2100" dirty="0">
                  <a:latin typeface="Palatino" pitchFamily="2" charset="77"/>
                  <a:ea typeface="Palatino" pitchFamily="2" charset="77"/>
                </a:endParaRPr>
              </a:p>
            </p:txBody>
          </p:sp>
        </mc:Choice>
        <mc:Fallback xmlns="">
          <p:sp>
            <p:nvSpPr>
              <p:cNvPr id="7" name="TextBox 6">
                <a:extLst>
                  <a:ext uri="{FF2B5EF4-FFF2-40B4-BE49-F238E27FC236}">
                    <a16:creationId xmlns:a16="http://schemas.microsoft.com/office/drawing/2014/main" id="{268E79AC-82D7-C649-204C-7E31A56C9490}"/>
                  </a:ext>
                </a:extLst>
              </p:cNvPr>
              <p:cNvSpPr txBox="1">
                <a:spLocks noRot="1" noChangeAspect="1" noMove="1" noResize="1" noEditPoints="1" noAdjustHandles="1" noChangeArrowheads="1" noChangeShapeType="1" noTextEdit="1"/>
              </p:cNvSpPr>
              <p:nvPr/>
            </p:nvSpPr>
            <p:spPr>
              <a:xfrm>
                <a:off x="1226386" y="1767816"/>
                <a:ext cx="10209337" cy="5450146"/>
              </a:xfrm>
              <a:prstGeom prst="rect">
                <a:avLst/>
              </a:prstGeom>
              <a:blipFill>
                <a:blip r:embed="rId2"/>
                <a:stretch>
                  <a:fillRect l="-621" t="-698" r="-124" b="-21163"/>
                </a:stretch>
              </a:blipFill>
            </p:spPr>
            <p:txBody>
              <a:bodyPr/>
              <a:lstStyle/>
              <a:p>
                <a:r>
                  <a:rPr lang="en-US">
                    <a:noFill/>
                  </a:rPr>
                  <a:t> </a:t>
                </a:r>
              </a:p>
            </p:txBody>
          </p:sp>
        </mc:Fallback>
      </mc:AlternateContent>
      <p:pic>
        <p:nvPicPr>
          <p:cNvPr id="8" name="Picture 7" descr="A map of red and blue dots&#10;&#10;Description automatically generated">
            <a:extLst>
              <a:ext uri="{FF2B5EF4-FFF2-40B4-BE49-F238E27FC236}">
                <a16:creationId xmlns:a16="http://schemas.microsoft.com/office/drawing/2014/main" id="{4EC994E3-9923-4E89-4273-1BFA80210970}"/>
              </a:ext>
            </a:extLst>
          </p:cNvPr>
          <p:cNvPicPr>
            <a:picLocks noChangeAspect="1"/>
          </p:cNvPicPr>
          <p:nvPr/>
        </p:nvPicPr>
        <p:blipFill rotWithShape="1">
          <a:blip r:embed="rId3">
            <a:extLst>
              <a:ext uri="{28A0092B-C50C-407E-A947-70E740481C1C}">
                <a14:useLocalDpi xmlns:a14="http://schemas.microsoft.com/office/drawing/2010/main" val="0"/>
              </a:ext>
            </a:extLst>
          </a:blip>
          <a:srcRect l="10355" t="7202" r="6231" b="9467"/>
          <a:stretch/>
        </p:blipFill>
        <p:spPr>
          <a:xfrm>
            <a:off x="1226386" y="106633"/>
            <a:ext cx="4156946" cy="3322367"/>
          </a:xfrm>
          <a:prstGeom prst="rect">
            <a:avLst/>
          </a:prstGeom>
        </p:spPr>
      </p:pic>
      <p:pic>
        <p:nvPicPr>
          <p:cNvPr id="9" name="Picture 8" descr="A map of different colored circles&#10;&#10;Description automatically generated">
            <a:extLst>
              <a:ext uri="{FF2B5EF4-FFF2-40B4-BE49-F238E27FC236}">
                <a16:creationId xmlns:a16="http://schemas.microsoft.com/office/drawing/2014/main" id="{36A77D30-7536-5434-98B9-0C9C14DAF555}"/>
              </a:ext>
            </a:extLst>
          </p:cNvPr>
          <p:cNvPicPr>
            <a:picLocks noChangeAspect="1"/>
          </p:cNvPicPr>
          <p:nvPr/>
        </p:nvPicPr>
        <p:blipFill rotWithShape="1">
          <a:blip r:embed="rId4">
            <a:extLst>
              <a:ext uri="{28A0092B-C50C-407E-A947-70E740481C1C}">
                <a14:useLocalDpi xmlns:a14="http://schemas.microsoft.com/office/drawing/2010/main" val="0"/>
              </a:ext>
            </a:extLst>
          </a:blip>
          <a:srcRect l="9715" t="7601" r="6445" b="6000"/>
          <a:stretch/>
        </p:blipFill>
        <p:spPr>
          <a:xfrm>
            <a:off x="6935705" y="106633"/>
            <a:ext cx="4029909" cy="3322367"/>
          </a:xfrm>
          <a:prstGeom prst="rect">
            <a:avLst/>
          </a:prstGeom>
        </p:spPr>
      </p:pic>
      <p:pic>
        <p:nvPicPr>
          <p:cNvPr id="10" name="Picture 9" descr="A map of different colored circles&#10;&#10;Description automatically generated">
            <a:extLst>
              <a:ext uri="{FF2B5EF4-FFF2-40B4-BE49-F238E27FC236}">
                <a16:creationId xmlns:a16="http://schemas.microsoft.com/office/drawing/2014/main" id="{CAE4E788-DC54-499C-9309-2D3D06A3521D}"/>
              </a:ext>
            </a:extLst>
          </p:cNvPr>
          <p:cNvPicPr>
            <a:picLocks noChangeAspect="1"/>
          </p:cNvPicPr>
          <p:nvPr/>
        </p:nvPicPr>
        <p:blipFill rotWithShape="1">
          <a:blip r:embed="rId5">
            <a:extLst>
              <a:ext uri="{28A0092B-C50C-407E-A947-70E740481C1C}">
                <a14:useLocalDpi xmlns:a14="http://schemas.microsoft.com/office/drawing/2010/main" val="0"/>
              </a:ext>
            </a:extLst>
          </a:blip>
          <a:srcRect l="6516" t="6800" r="8045" b="6267"/>
          <a:stretch/>
        </p:blipFill>
        <p:spPr>
          <a:xfrm>
            <a:off x="4118709" y="3429000"/>
            <a:ext cx="4081619" cy="3322367"/>
          </a:xfrm>
          <a:prstGeom prst="rect">
            <a:avLst/>
          </a:prstGeom>
        </p:spPr>
      </p:pic>
    </p:spTree>
    <p:extLst>
      <p:ext uri="{BB962C8B-B14F-4D97-AF65-F5344CB8AC3E}">
        <p14:creationId xmlns:p14="http://schemas.microsoft.com/office/powerpoint/2010/main" val="873154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nodeType="clickEffect">
                                  <p:stCondLst>
                                    <p:cond delay="0"/>
                                  </p:stCondLst>
                                  <p:childTnLst>
                                    <p:animEffect transition="out" filter="blinds(horizontal)">
                                      <p:cBhvr>
                                        <p:cTn id="22" dur="500"/>
                                        <p:tgtEl>
                                          <p:spTgt spid="3">
                                            <p:txEl>
                                              <p:pRg st="1" end="1"/>
                                            </p:txEl>
                                          </p:spTgt>
                                        </p:tgtEl>
                                      </p:cBhvr>
                                    </p:animEffect>
                                    <p:set>
                                      <p:cBhvr>
                                        <p:cTn id="23" dur="1" fill="hold">
                                          <p:stCondLst>
                                            <p:cond delay="499"/>
                                          </p:stCondLst>
                                        </p:cTn>
                                        <p:tgtEl>
                                          <p:spTgt spid="3">
                                            <p:txEl>
                                              <p:pRg st="1" end="1"/>
                                            </p:txEl>
                                          </p:spTgt>
                                        </p:tgtEl>
                                        <p:attrNameLst>
                                          <p:attrName>style.visibility</p:attrName>
                                        </p:attrNameLst>
                                      </p:cBhvr>
                                      <p:to>
                                        <p:strVal val="hidden"/>
                                      </p:to>
                                    </p:set>
                                  </p:childTnLst>
                                </p:cTn>
                              </p:par>
                              <p:par>
                                <p:cTn id="24" presetID="3" presetClass="exit" presetSubtype="10" fill="hold" nodeType="withEffect">
                                  <p:stCondLst>
                                    <p:cond delay="0"/>
                                  </p:stCondLst>
                                  <p:childTnLst>
                                    <p:animEffect transition="out" filter="blinds(horizontal)">
                                      <p:cBhvr>
                                        <p:cTn id="25" dur="500"/>
                                        <p:tgtEl>
                                          <p:spTgt spid="3">
                                            <p:txEl>
                                              <p:pRg st="2" end="2"/>
                                            </p:txEl>
                                          </p:spTgt>
                                        </p:tgtEl>
                                      </p:cBhvr>
                                    </p:animEffect>
                                    <p:set>
                                      <p:cBhvr>
                                        <p:cTn id="26" dur="1" fill="hold">
                                          <p:stCondLst>
                                            <p:cond delay="499"/>
                                          </p:stCondLst>
                                        </p:cTn>
                                        <p:tgtEl>
                                          <p:spTgt spid="3">
                                            <p:txEl>
                                              <p:pRg st="2" end="2"/>
                                            </p:txEl>
                                          </p:spTgt>
                                        </p:tgtEl>
                                        <p:attrNameLst>
                                          <p:attrName>style.visibility</p:attrName>
                                        </p:attrNameLst>
                                      </p:cBhvr>
                                      <p:to>
                                        <p:strVal val="hidden"/>
                                      </p:to>
                                    </p:set>
                                  </p:childTnLst>
                                </p:cTn>
                              </p:par>
                              <p:par>
                                <p:cTn id="27" presetID="3" presetClass="exit" presetSubtype="10" fill="hold" nodeType="withEffect">
                                  <p:stCondLst>
                                    <p:cond delay="0"/>
                                  </p:stCondLst>
                                  <p:childTnLst>
                                    <p:animEffect transition="out" filter="blinds(horizontal)">
                                      <p:cBhvr>
                                        <p:cTn id="28" dur="500"/>
                                        <p:tgtEl>
                                          <p:spTgt spid="3">
                                            <p:txEl>
                                              <p:pRg st="3" end="3"/>
                                            </p:txEl>
                                          </p:spTgt>
                                        </p:tgtEl>
                                      </p:cBhvr>
                                    </p:animEffect>
                                    <p:set>
                                      <p:cBhvr>
                                        <p:cTn id="29"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7">
                                            <p:txEl>
                                              <p:pRg st="8" end="8"/>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additive="base">
                                        <p:cTn id="56" dur="500" fill="hold"/>
                                        <p:tgtEl>
                                          <p:spTgt spid="8"/>
                                        </p:tgtEl>
                                        <p:attrNameLst>
                                          <p:attrName>ppt_x</p:attrName>
                                        </p:attrNameLst>
                                      </p:cBhvr>
                                      <p:tavLst>
                                        <p:tav tm="0">
                                          <p:val>
                                            <p:strVal val="#ppt_x"/>
                                          </p:val>
                                        </p:tav>
                                        <p:tav tm="100000">
                                          <p:val>
                                            <p:strVal val="#ppt_x"/>
                                          </p:val>
                                        </p:tav>
                                      </p:tavLst>
                                    </p:anim>
                                    <p:anim calcmode="lin" valueType="num">
                                      <p:cBhvr additive="base">
                                        <p:cTn id="5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 calcmode="lin" valueType="num">
                                      <p:cBhvr additive="base">
                                        <p:cTn id="62" dur="500" fill="hold"/>
                                        <p:tgtEl>
                                          <p:spTgt spid="9"/>
                                        </p:tgtEl>
                                        <p:attrNameLst>
                                          <p:attrName>ppt_x</p:attrName>
                                        </p:attrNameLst>
                                      </p:cBhvr>
                                      <p:tavLst>
                                        <p:tav tm="0">
                                          <p:val>
                                            <p:strVal val="#ppt_x"/>
                                          </p:val>
                                        </p:tav>
                                        <p:tav tm="100000">
                                          <p:val>
                                            <p:strVal val="#ppt_x"/>
                                          </p:val>
                                        </p:tav>
                                      </p:tavLst>
                                    </p:anim>
                                    <p:anim calcmode="lin" valueType="num">
                                      <p:cBhvr additive="base">
                                        <p:cTn id="6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73660-E63D-7158-127C-17904E6AD9BC}"/>
              </a:ext>
            </a:extLst>
          </p:cNvPr>
          <p:cNvSpPr>
            <a:spLocks noGrp="1"/>
          </p:cNvSpPr>
          <p:nvPr>
            <p:ph type="title"/>
          </p:nvPr>
        </p:nvSpPr>
        <p:spPr>
          <a:xfrm>
            <a:off x="1587710" y="455363"/>
            <a:ext cx="4220662" cy="729494"/>
          </a:xfrm>
        </p:spPr>
        <p:txBody>
          <a:bodyPr>
            <a:normAutofit fontScale="90000"/>
          </a:bodyPr>
          <a:lstStyle/>
          <a:p>
            <a:r>
              <a:rPr lang="en-US" dirty="0"/>
              <a:t>Point Centrality Measure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C00F5B-44E1-4321-072C-D2285C37F2E5}"/>
                  </a:ext>
                </a:extLst>
              </p:cNvPr>
              <p:cNvSpPr>
                <a:spLocks noGrp="1"/>
              </p:cNvSpPr>
              <p:nvPr>
                <p:ph idx="1"/>
              </p:nvPr>
            </p:nvSpPr>
            <p:spPr>
              <a:xfrm>
                <a:off x="1587710" y="1803041"/>
                <a:ext cx="10144944" cy="4816699"/>
              </a:xfrm>
            </p:spPr>
            <p:txBody>
              <a:bodyPr>
                <a:normAutofit lnSpcReduction="10000"/>
              </a:bodyPr>
              <a:lstStyle/>
              <a:p>
                <a:pPr marL="0" indent="0">
                  <a:buNone/>
                </a:pPr>
                <a:r>
                  <a:rPr lang="en-US" b="1" dirty="0">
                    <a:latin typeface="Palatino" pitchFamily="2" charset="77"/>
                    <a:ea typeface="Palatino" pitchFamily="2" charset="77"/>
                  </a:rPr>
                  <a:t>3. Closeness Centrality</a:t>
                </a:r>
              </a:p>
              <a:p>
                <a:pPr marL="0" indent="0">
                  <a:buNone/>
                </a:pPr>
                <a:r>
                  <a:rPr lang="en-US" dirty="0">
                    <a:latin typeface="Palatino" pitchFamily="2" charset="77"/>
                    <a:ea typeface="Palatino" pitchFamily="2" charset="77"/>
                  </a:rPr>
                  <a:t>Closeness centrality measures how close a node is to others in the network, which describes the efficiency of the spread of information from one node to the other.</a:t>
                </a:r>
              </a:p>
              <a:p>
                <a:pPr marL="0" indent="0">
                  <a:buNone/>
                </a:pPr>
                <a:r>
                  <a:rPr lang="en-US" dirty="0">
                    <a:latin typeface="Palatino" pitchFamily="2" charset="77"/>
                    <a:ea typeface="Palatino" pitchFamily="2" charset="77"/>
                  </a:rPr>
                  <a:t>A node, v, is central if information(e.g. about new technology) quickly reaches others from this node. This measure extends degree centrality by looking at </a:t>
                </a:r>
                <a:r>
                  <a:rPr lang="en-US" dirty="0" err="1">
                    <a:latin typeface="Palatino" pitchFamily="2" charset="77"/>
                    <a:ea typeface="Palatino" pitchFamily="2" charset="77"/>
                  </a:rPr>
                  <a:t>neighbourhoods</a:t>
                </a:r>
                <a:r>
                  <a:rPr lang="en-US" dirty="0">
                    <a:latin typeface="Palatino" pitchFamily="2" charset="77"/>
                    <a:ea typeface="Palatino" pitchFamily="2" charset="77"/>
                  </a:rPr>
                  <a:t> of all radii, a higher score indicates a lower centrality.</a:t>
                </a:r>
              </a:p>
              <a:p>
                <a:pPr marL="0" indent="0">
                  <a:buNone/>
                </a:pPr>
                <a:r>
                  <a:rPr lang="en-US" dirty="0">
                    <a:latin typeface="Palatino" pitchFamily="2" charset="77"/>
                    <a:ea typeface="Palatino" pitchFamily="2" charset="77"/>
                  </a:rPr>
                  <a:t>Given by the following equation,</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𝑐</m:t>
                        </m:r>
                      </m:sub>
                    </m:sSub>
                    <m:d>
                      <m:dPr>
                        <m:ctrlPr>
                          <a:rPr lang="en-US" i="1">
                            <a:latin typeface="Cambria Math" panose="02040503050406030204" pitchFamily="18" charset="0"/>
                          </a:rPr>
                        </m:ctrlPr>
                      </m:dPr>
                      <m:e>
                        <m:r>
                          <a:rPr lang="en-US" i="1">
                            <a:latin typeface="Cambria Math" panose="02040503050406030204" pitchFamily="18" charset="0"/>
                          </a:rPr>
                          <m:t>𝑣</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rPr>
                              <m:t>\</m:t>
                            </m:r>
                            <m:r>
                              <m:rPr>
                                <m:sty m:val="p"/>
                              </m:rPr>
                              <a:rPr lang="en-US" i="1">
                                <a:latin typeface="Cambria Math" panose="02040503050406030204" pitchFamily="18" charset="0"/>
                              </a:rPr>
                              <m:t>v</m:t>
                            </m:r>
                          </m:sub>
                          <m:sup/>
                          <m:e>
                            <m:r>
                              <a:rPr lang="en-US" i="1">
                                <a:latin typeface="Cambria Math" panose="02040503050406030204" pitchFamily="18" charset="0"/>
                              </a:rPr>
                              <m:t>𝑑</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e>
                        </m:nary>
                      </m:den>
                    </m:f>
                    <m:r>
                      <a:rPr lang="en-GB" b="0" i="1" smtClean="0">
                        <a:latin typeface="Cambria Math" panose="02040503050406030204" pitchFamily="18" charset="0"/>
                      </a:rPr>
                      <m:t>  </m:t>
                    </m:r>
                    <m:r>
                      <m:rPr>
                        <m:sty m:val="p"/>
                      </m:rPr>
                      <a:rPr lang="en-GB" b="0" i="0" smtClean="0">
                        <a:latin typeface="Cambria Math" panose="02040503050406030204" pitchFamily="18" charset="0"/>
                      </a:rPr>
                      <m:t>w</m:t>
                    </m:r>
                  </m:oMath>
                </a14:m>
                <a:r>
                  <a:rPr lang="en-US" dirty="0">
                    <a:latin typeface="Palatino" pitchFamily="2" charset="77"/>
                    <a:ea typeface="Palatino" pitchFamily="2" charset="77"/>
                  </a:rPr>
                  <a:t>here </a:t>
                </a:r>
                <a14:m>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oMath>
                </a14:m>
                <a:r>
                  <a:rPr lang="en-US" dirty="0">
                    <a:latin typeface="Palatino" pitchFamily="2" charset="77"/>
                    <a:ea typeface="Palatino" pitchFamily="2" charset="77"/>
                  </a:rPr>
                  <a:t> is the u-v geodesic</a:t>
                </a:r>
                <a:r>
                  <a:rPr lang="en-US" dirty="0"/>
                  <a:t>.</a:t>
                </a:r>
              </a:p>
              <a:p>
                <a:r>
                  <a:rPr lang="en-US" dirty="0">
                    <a:latin typeface="Palatino" pitchFamily="2" charset="77"/>
                    <a:ea typeface="Palatino" pitchFamily="2" charset="77"/>
                  </a:rPr>
                  <a:t>The inversion in the equation is to deal with the fact that this distance can be infinite.</a:t>
                </a:r>
              </a:p>
              <a:p>
                <a:pPr marL="0" indent="0">
                  <a:buNone/>
                </a:pPr>
                <a:endParaRPr lang="en-US" dirty="0">
                  <a:latin typeface="Palatino" pitchFamily="2" charset="77"/>
                  <a:ea typeface="Palatino" pitchFamily="2" charset="77"/>
                </a:endParaRP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b="1" dirty="0">
                  <a:latin typeface="Palatino" pitchFamily="2" charset="77"/>
                  <a:ea typeface="Palatino" pitchFamily="2" charset="77"/>
                </a:endParaRPr>
              </a:p>
            </p:txBody>
          </p:sp>
        </mc:Choice>
        <mc:Fallback xmlns="">
          <p:sp>
            <p:nvSpPr>
              <p:cNvPr id="3" name="Content Placeholder 2">
                <a:extLst>
                  <a:ext uri="{FF2B5EF4-FFF2-40B4-BE49-F238E27FC236}">
                    <a16:creationId xmlns:a16="http://schemas.microsoft.com/office/drawing/2014/main" id="{18C00F5B-44E1-4321-072C-D2285C37F2E5}"/>
                  </a:ext>
                </a:extLst>
              </p:cNvPr>
              <p:cNvSpPr>
                <a:spLocks noGrp="1" noRot="1" noChangeAspect="1" noMove="1" noResize="1" noEditPoints="1" noAdjustHandles="1" noChangeArrowheads="1" noChangeShapeType="1" noTextEdit="1"/>
              </p:cNvSpPr>
              <p:nvPr>
                <p:ph idx="1"/>
              </p:nvPr>
            </p:nvSpPr>
            <p:spPr>
              <a:xfrm>
                <a:off x="1587710" y="1803041"/>
                <a:ext cx="10144944" cy="4816699"/>
              </a:xfrm>
              <a:blipFill>
                <a:blip r:embed="rId2"/>
                <a:stretch>
                  <a:fillRect l="-624" t="-1053" r="-375" b="-1579"/>
                </a:stretch>
              </a:blipFill>
            </p:spPr>
            <p:txBody>
              <a:bodyPr/>
              <a:lstStyle/>
              <a:p>
                <a:r>
                  <a:rPr lang="en-US">
                    <a:noFill/>
                  </a:rPr>
                  <a:t> </a:t>
                </a:r>
              </a:p>
            </p:txBody>
          </p:sp>
        </mc:Fallback>
      </mc:AlternateContent>
    </p:spTree>
    <p:extLst>
      <p:ext uri="{BB962C8B-B14F-4D97-AF65-F5344CB8AC3E}">
        <p14:creationId xmlns:p14="http://schemas.microsoft.com/office/powerpoint/2010/main" val="3438257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27B6F-427B-1B6F-0E58-556AAF17D305}"/>
              </a:ext>
            </a:extLst>
          </p:cNvPr>
          <p:cNvSpPr>
            <a:spLocks noGrp="1"/>
          </p:cNvSpPr>
          <p:nvPr>
            <p:ph type="title"/>
          </p:nvPr>
        </p:nvSpPr>
        <p:spPr>
          <a:xfrm>
            <a:off x="1587710" y="455362"/>
            <a:ext cx="8329022" cy="742373"/>
          </a:xfrm>
        </p:spPr>
        <p:txBody>
          <a:bodyPr>
            <a:normAutofit fontScale="90000"/>
          </a:bodyPr>
          <a:lstStyle/>
          <a:p>
            <a:r>
              <a:rPr lang="en-US" dirty="0"/>
              <a:t>Network Analysis</a:t>
            </a:r>
          </a:p>
        </p:txBody>
      </p:sp>
      <p:sp>
        <p:nvSpPr>
          <p:cNvPr id="3" name="Content Placeholder 2">
            <a:extLst>
              <a:ext uri="{FF2B5EF4-FFF2-40B4-BE49-F238E27FC236}">
                <a16:creationId xmlns:a16="http://schemas.microsoft.com/office/drawing/2014/main" id="{DFBE92F7-7CE8-34C0-54D3-C69EA2F6FB89}"/>
              </a:ext>
            </a:extLst>
          </p:cNvPr>
          <p:cNvSpPr>
            <a:spLocks noGrp="1"/>
          </p:cNvSpPr>
          <p:nvPr>
            <p:ph idx="1"/>
          </p:nvPr>
        </p:nvSpPr>
        <p:spPr>
          <a:xfrm>
            <a:off x="1587710" y="1300766"/>
            <a:ext cx="9486690" cy="4888433"/>
          </a:xfrm>
        </p:spPr>
        <p:txBody>
          <a:bodyPr>
            <a:normAutofit fontScale="92500"/>
          </a:bodyPr>
          <a:lstStyle/>
          <a:p>
            <a:r>
              <a:rPr lang="en-US" sz="2400" dirty="0">
                <a:latin typeface="Palatino" pitchFamily="2" charset="77"/>
                <a:ea typeface="Palatino" pitchFamily="2" charset="77"/>
              </a:rPr>
              <a:t>We investigate the </a:t>
            </a:r>
            <a:r>
              <a:rPr lang="en-US" sz="2400" b="1" dirty="0">
                <a:latin typeface="Palatino" pitchFamily="2" charset="77"/>
                <a:ea typeface="Palatino" pitchFamily="2" charset="77"/>
              </a:rPr>
              <a:t>centrality</a:t>
            </a:r>
            <a:r>
              <a:rPr lang="en-US" sz="2400" dirty="0">
                <a:latin typeface="Palatino" pitchFamily="2" charset="77"/>
                <a:ea typeface="Palatino" pitchFamily="2" charset="77"/>
              </a:rPr>
              <a:t> of the </a:t>
            </a:r>
            <a:r>
              <a:rPr lang="en-US" sz="2400" b="1" dirty="0">
                <a:latin typeface="Palatino" pitchFamily="2" charset="77"/>
                <a:ea typeface="Palatino" pitchFamily="2" charset="77"/>
              </a:rPr>
              <a:t>whole network</a:t>
            </a:r>
            <a:r>
              <a:rPr lang="en-US" sz="2400" dirty="0">
                <a:latin typeface="Palatino" pitchFamily="2" charset="77"/>
                <a:ea typeface="Palatino" pitchFamily="2" charset="77"/>
              </a:rPr>
              <a:t>, instead of focusing on point-based centrality measures.</a:t>
            </a:r>
          </a:p>
          <a:p>
            <a:r>
              <a:rPr lang="en-US" sz="2400" dirty="0">
                <a:latin typeface="Palatino" pitchFamily="2" charset="77"/>
                <a:ea typeface="Palatino" pitchFamily="2" charset="77"/>
              </a:rPr>
              <a:t>We introduce a concept of </a:t>
            </a:r>
            <a:r>
              <a:rPr lang="en-US" sz="2400" b="1" i="1" dirty="0">
                <a:latin typeface="Palatino" pitchFamily="2" charset="77"/>
                <a:ea typeface="Palatino" pitchFamily="2" charset="77"/>
              </a:rPr>
              <a:t>'meta-centrality</a:t>
            </a:r>
            <a:r>
              <a:rPr lang="en-US" sz="2400" dirty="0">
                <a:latin typeface="Palatino" pitchFamily="2" charset="77"/>
                <a:ea typeface="Palatino" pitchFamily="2" charset="77"/>
              </a:rPr>
              <a:t>', which would consider all the centrality measures discussed above and in other literature. This allows us to better identify super-spreaders concerning the structure of the network. By identifying these super-spreaders, there is a better chance to 'control' the epidemic or the transmission of information.</a:t>
            </a:r>
          </a:p>
          <a:p>
            <a:r>
              <a:rPr lang="en-US" sz="2400" dirty="0">
                <a:latin typeface="Palatino" pitchFamily="2" charset="77"/>
                <a:ea typeface="Palatino" pitchFamily="2" charset="77"/>
              </a:rPr>
              <a:t> A </a:t>
            </a:r>
            <a:r>
              <a:rPr lang="en-US" sz="2400" b="1" dirty="0">
                <a:latin typeface="Palatino" pitchFamily="2" charset="77"/>
                <a:ea typeface="Palatino" pitchFamily="2" charset="77"/>
              </a:rPr>
              <a:t>structural hole </a:t>
            </a:r>
            <a:r>
              <a:rPr lang="en-US" sz="2400" dirty="0">
                <a:latin typeface="Palatino" pitchFamily="2" charset="77"/>
                <a:ea typeface="Palatino" pitchFamily="2" charset="77"/>
              </a:rPr>
              <a:t>is a gap between two unconnected nodes. When these two unconnected nodes are connected by a third node, the bridging node usually has more information advantages and control advantages since it acts as a mediator between different nodes.</a:t>
            </a:r>
          </a:p>
          <a:p>
            <a:endParaRPr lang="en-US" sz="2400" dirty="0"/>
          </a:p>
          <a:p>
            <a:endParaRPr lang="en-US" dirty="0"/>
          </a:p>
        </p:txBody>
      </p:sp>
      <p:sp>
        <p:nvSpPr>
          <p:cNvPr id="4" name="TextBox 3">
            <a:extLst>
              <a:ext uri="{FF2B5EF4-FFF2-40B4-BE49-F238E27FC236}">
                <a16:creationId xmlns:a16="http://schemas.microsoft.com/office/drawing/2014/main" id="{6D883CE3-1B26-9C6E-6DE7-B0952295F642}"/>
              </a:ext>
            </a:extLst>
          </p:cNvPr>
          <p:cNvSpPr txBox="1"/>
          <p:nvPr/>
        </p:nvSpPr>
        <p:spPr>
          <a:xfrm>
            <a:off x="1658906" y="1300766"/>
            <a:ext cx="8945384" cy="3816429"/>
          </a:xfrm>
          <a:prstGeom prst="rect">
            <a:avLst/>
          </a:prstGeom>
          <a:noFill/>
        </p:spPr>
        <p:txBody>
          <a:bodyPr wrap="square" rtlCol="0">
            <a:spAutoFit/>
          </a:bodyPr>
          <a:lstStyle/>
          <a:p>
            <a:r>
              <a:rPr lang="en-US" sz="2200" dirty="0">
                <a:latin typeface="Palatino" pitchFamily="2" charset="77"/>
                <a:ea typeface="Palatino" pitchFamily="2" charset="77"/>
              </a:rPr>
              <a:t>To proceed, this involves a 3-step algorithm termed the Cumulative Rank which are </a:t>
            </a:r>
          </a:p>
          <a:p>
            <a:pPr marL="571500" indent="-571500">
              <a:buAutoNum type="romanLcParenBoth"/>
            </a:pPr>
            <a:r>
              <a:rPr lang="en-US" sz="2200" dirty="0">
                <a:latin typeface="Palatino" pitchFamily="2" charset="77"/>
                <a:ea typeface="Palatino" pitchFamily="2" charset="77"/>
              </a:rPr>
              <a:t>Quantifying the local advantage  of each node,</a:t>
            </a:r>
          </a:p>
          <a:p>
            <a:pPr marL="571500" indent="-571500">
              <a:buAutoNum type="romanLcParenBoth"/>
            </a:pPr>
            <a:r>
              <a:rPr lang="en-US" sz="2200" dirty="0">
                <a:latin typeface="Palatino" pitchFamily="2" charset="77"/>
                <a:ea typeface="Palatino" pitchFamily="2" charset="77"/>
              </a:rPr>
              <a:t> Quantifying the global advantages of each node and finally,</a:t>
            </a:r>
          </a:p>
          <a:p>
            <a:pPr marL="571500" indent="-571500">
              <a:buAutoNum type="romanLcParenBoth"/>
            </a:pPr>
            <a:r>
              <a:rPr lang="en-US" sz="2200" dirty="0">
                <a:latin typeface="Palatino" pitchFamily="2" charset="77"/>
                <a:ea typeface="Palatino" pitchFamily="2" charset="77"/>
              </a:rPr>
              <a:t>Identifying influential spreaders in the network, by combining node performances and global performances.</a:t>
            </a:r>
          </a:p>
          <a:p>
            <a:endParaRPr lang="en-US" sz="2200" dirty="0">
              <a:latin typeface="Palatino" pitchFamily="2" charset="77"/>
              <a:ea typeface="Palatino" pitchFamily="2" charset="77"/>
            </a:endParaRPr>
          </a:p>
          <a:p>
            <a:r>
              <a:rPr lang="en-US" sz="2200" dirty="0">
                <a:latin typeface="Palatino" pitchFamily="2" charset="77"/>
                <a:ea typeface="Palatino" pitchFamily="2" charset="77"/>
              </a:rPr>
              <a:t>Experiments have shown that this Cumulative-Rank algorithm outperforms existing measures when tested on real-world social networks.</a:t>
            </a:r>
            <a:endParaRPr lang="en-GB" sz="2200" dirty="0">
              <a:latin typeface="Palatino" pitchFamily="2" charset="77"/>
              <a:ea typeface="Palatino" pitchFamily="2" charset="77"/>
            </a:endParaRPr>
          </a:p>
          <a:p>
            <a:endParaRPr lang="en-US" sz="2200" dirty="0">
              <a:latin typeface="Palatino" pitchFamily="2" charset="77"/>
              <a:ea typeface="Palatino" pitchFamily="2" charset="77"/>
            </a:endParaRPr>
          </a:p>
        </p:txBody>
      </p:sp>
    </p:spTree>
    <p:extLst>
      <p:ext uri="{BB962C8B-B14F-4D97-AF65-F5344CB8AC3E}">
        <p14:creationId xmlns:p14="http://schemas.microsoft.com/office/powerpoint/2010/main" val="936223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xit" presetSubtype="10" fill="hold" nodeType="clickEffect">
                                  <p:stCondLst>
                                    <p:cond delay="0"/>
                                  </p:stCondLst>
                                  <p:childTnLst>
                                    <p:animEffect transition="out" filter="blinds(horizontal)">
                                      <p:cBhvr>
                                        <p:cTn id="24" dur="500"/>
                                        <p:tgtEl>
                                          <p:spTgt spid="3">
                                            <p:txEl>
                                              <p:pRg st="0" end="0"/>
                                            </p:txEl>
                                          </p:spTgt>
                                        </p:tgtEl>
                                      </p:cBhvr>
                                    </p:animEffect>
                                    <p:set>
                                      <p:cBhvr>
                                        <p:cTn id="25" dur="1" fill="hold">
                                          <p:stCondLst>
                                            <p:cond delay="499"/>
                                          </p:stCondLst>
                                        </p:cTn>
                                        <p:tgtEl>
                                          <p:spTgt spid="3">
                                            <p:txEl>
                                              <p:pRg st="0" end="0"/>
                                            </p:txEl>
                                          </p:spTgt>
                                        </p:tgtEl>
                                        <p:attrNameLst>
                                          <p:attrName>style.visibility</p:attrName>
                                        </p:attrNameLst>
                                      </p:cBhvr>
                                      <p:to>
                                        <p:strVal val="hidden"/>
                                      </p:to>
                                    </p:set>
                                  </p:childTnLst>
                                </p:cTn>
                              </p:par>
                              <p:par>
                                <p:cTn id="26" presetID="3" presetClass="exit" presetSubtype="10" fill="hold" nodeType="withEffect">
                                  <p:stCondLst>
                                    <p:cond delay="0"/>
                                  </p:stCondLst>
                                  <p:childTnLst>
                                    <p:animEffect transition="out" filter="blinds(horizontal)">
                                      <p:cBhvr>
                                        <p:cTn id="27" dur="500"/>
                                        <p:tgtEl>
                                          <p:spTgt spid="3">
                                            <p:txEl>
                                              <p:pRg st="1" end="1"/>
                                            </p:txEl>
                                          </p:spTgt>
                                        </p:tgtEl>
                                      </p:cBhvr>
                                    </p:animEffect>
                                    <p:set>
                                      <p:cBhvr>
                                        <p:cTn id="28" dur="1" fill="hold">
                                          <p:stCondLst>
                                            <p:cond delay="499"/>
                                          </p:stCondLst>
                                        </p:cTn>
                                        <p:tgtEl>
                                          <p:spTgt spid="3">
                                            <p:txEl>
                                              <p:pRg st="1" end="1"/>
                                            </p:txEl>
                                          </p:spTgt>
                                        </p:tgtEl>
                                        <p:attrNameLst>
                                          <p:attrName>style.visibility</p:attrName>
                                        </p:attrNameLst>
                                      </p:cBhvr>
                                      <p:to>
                                        <p:strVal val="hidden"/>
                                      </p:to>
                                    </p:set>
                                  </p:childTnLst>
                                </p:cTn>
                              </p:par>
                              <p:par>
                                <p:cTn id="29" presetID="3" presetClass="exit" presetSubtype="10" fill="hold" nodeType="withEffect">
                                  <p:stCondLst>
                                    <p:cond delay="0"/>
                                  </p:stCondLst>
                                  <p:childTnLst>
                                    <p:animEffect transition="out" filter="blinds(horizontal)">
                                      <p:cBhvr>
                                        <p:cTn id="30" dur="500"/>
                                        <p:tgtEl>
                                          <p:spTgt spid="3">
                                            <p:txEl>
                                              <p:pRg st="2" end="2"/>
                                            </p:txEl>
                                          </p:spTgt>
                                        </p:tgtEl>
                                      </p:cBhvr>
                                    </p:animEffect>
                                    <p:set>
                                      <p:cBhvr>
                                        <p:cTn id="31"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
                                            <p:txEl>
                                              <p:pRg st="0" end="0"/>
                                            </p:txEl>
                                          </p:spTgt>
                                        </p:tgtEl>
                                        <p:attrNameLst>
                                          <p:attrName>style.visibility</p:attrName>
                                        </p:attrNameLst>
                                      </p:cBhvr>
                                      <p:to>
                                        <p:strVal val="visible"/>
                                      </p:to>
                                    </p:set>
                                    <p:anim calcmode="lin" valueType="num">
                                      <p:cBhvr additive="base">
                                        <p:cTn id="36"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
                                            <p:txEl>
                                              <p:pRg st="1" end="1"/>
                                            </p:txEl>
                                          </p:spTgt>
                                        </p:tgtEl>
                                        <p:attrNameLst>
                                          <p:attrName>style.visibility</p:attrName>
                                        </p:attrNameLst>
                                      </p:cBhvr>
                                      <p:to>
                                        <p:strVal val="visible"/>
                                      </p:to>
                                    </p:set>
                                    <p:anim calcmode="lin" valueType="num">
                                      <p:cBhvr additive="base">
                                        <p:cTn id="42"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4">
                                            <p:txEl>
                                              <p:pRg st="2" end="2"/>
                                            </p:txEl>
                                          </p:spTgt>
                                        </p:tgtEl>
                                        <p:attrNameLst>
                                          <p:attrName>style.visibility</p:attrName>
                                        </p:attrNameLst>
                                      </p:cBhvr>
                                      <p:to>
                                        <p:strVal val="visible"/>
                                      </p:to>
                                    </p:set>
                                    <p:anim calcmode="lin" valueType="num">
                                      <p:cBhvr additive="base">
                                        <p:cTn id="48"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4">
                                            <p:txEl>
                                              <p:pRg st="3" end="3"/>
                                            </p:txEl>
                                          </p:spTgt>
                                        </p:tgtEl>
                                        <p:attrNameLst>
                                          <p:attrName>style.visibility</p:attrName>
                                        </p:attrNameLst>
                                      </p:cBhvr>
                                      <p:to>
                                        <p:strVal val="visible"/>
                                      </p:to>
                                    </p:set>
                                    <p:anim calcmode="lin" valueType="num">
                                      <p:cBhvr additive="base">
                                        <p:cTn id="54"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4">
                                            <p:txEl>
                                              <p:pRg st="5" end="5"/>
                                            </p:txEl>
                                          </p:spTgt>
                                        </p:tgtEl>
                                        <p:attrNameLst>
                                          <p:attrName>style.visibility</p:attrName>
                                        </p:attrNameLst>
                                      </p:cBhvr>
                                      <p:to>
                                        <p:strVal val="visible"/>
                                      </p:to>
                                    </p:set>
                                    <p:anim calcmode="lin" valueType="num">
                                      <p:cBhvr additive="base">
                                        <p:cTn id="60"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0" name="Rectangle 49">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52" name="Rectangle 51">
            <a:extLst>
              <a:ext uri="{FF2B5EF4-FFF2-40B4-BE49-F238E27FC236}">
                <a16:creationId xmlns:a16="http://schemas.microsoft.com/office/drawing/2014/main" id="{0247FD0E-C93A-490E-9994-C79DC8977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bstract background of dark mesh">
            <a:extLst>
              <a:ext uri="{FF2B5EF4-FFF2-40B4-BE49-F238E27FC236}">
                <a16:creationId xmlns:a16="http://schemas.microsoft.com/office/drawing/2014/main" id="{6D1E50A9-2013-FE85-4CE0-FA7CDCA61236}"/>
              </a:ext>
            </a:extLst>
          </p:cNvPr>
          <p:cNvPicPr>
            <a:picLocks noGrp="1" noChangeAspect="1"/>
          </p:cNvPicPr>
          <p:nvPr>
            <p:ph idx="1"/>
          </p:nvPr>
        </p:nvPicPr>
        <p:blipFill>
          <a:blip r:embed="rId2"/>
          <a:srcRect r="25"/>
          <a:stretch/>
        </p:blipFill>
        <p:spPr>
          <a:xfrm>
            <a:off x="0" y="-79845"/>
            <a:ext cx="12188952" cy="6857990"/>
          </a:xfrm>
          <a:prstGeom prst="rect">
            <a:avLst/>
          </a:prstGeom>
        </p:spPr>
      </p:pic>
      <p:sp>
        <p:nvSpPr>
          <p:cNvPr id="54" name="Rectangle 53">
            <a:extLst>
              <a:ext uri="{FF2B5EF4-FFF2-40B4-BE49-F238E27FC236}">
                <a16:creationId xmlns:a16="http://schemas.microsoft.com/office/drawing/2014/main" id="{1CDD2F19-0AAB-46D2-A7D4-9BD8F7E42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78792" y="-578805"/>
            <a:ext cx="6858003" cy="8015586"/>
          </a:xfrm>
          <a:prstGeom prst="rect">
            <a:avLst/>
          </a:prstGeom>
          <a:gradFill flip="none" rotWithShape="1">
            <a:gsLst>
              <a:gs pos="48000">
                <a:sysClr val="windowText" lastClr="000000">
                  <a:alpha val="30000"/>
                </a:sysClr>
              </a:gs>
              <a:gs pos="85000">
                <a:sysClr val="windowText" lastClr="000000">
                  <a:alpha val="51000"/>
                </a:sysClr>
              </a:gs>
              <a:gs pos="0">
                <a:sysClr val="windowText" lastClr="000000">
                  <a:alpha val="0"/>
                </a:sysClr>
              </a:gs>
            </a:gsLst>
            <a:lin ang="16200000" scaled="1"/>
            <a:tileRect/>
          </a:gra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2" name="Title 1">
            <a:extLst>
              <a:ext uri="{FF2B5EF4-FFF2-40B4-BE49-F238E27FC236}">
                <a16:creationId xmlns:a16="http://schemas.microsoft.com/office/drawing/2014/main" id="{7782E9B5-F50A-FA72-BA10-50F769CFF073}"/>
              </a:ext>
            </a:extLst>
          </p:cNvPr>
          <p:cNvSpPr>
            <a:spLocks noGrp="1"/>
          </p:cNvSpPr>
          <p:nvPr>
            <p:ph type="title"/>
          </p:nvPr>
        </p:nvSpPr>
        <p:spPr>
          <a:xfrm>
            <a:off x="1600514" y="1247140"/>
            <a:ext cx="7041209" cy="3450844"/>
          </a:xfrm>
        </p:spPr>
        <p:txBody>
          <a:bodyPr vert="horz" lIns="91440" tIns="45720" rIns="91440" bIns="45720" rtlCol="0" anchor="t">
            <a:normAutofit/>
          </a:bodyPr>
          <a:lstStyle/>
          <a:p>
            <a:r>
              <a:rPr lang="en-US" sz="6000" dirty="0">
                <a:solidFill>
                  <a:srgbClr val="FFFFFF"/>
                </a:solidFill>
              </a:rPr>
              <a:t>3. Generating Our Network</a:t>
            </a:r>
          </a:p>
        </p:txBody>
      </p:sp>
      <p:sp>
        <p:nvSpPr>
          <p:cNvPr id="56" name="Rectangle 55">
            <a:extLst>
              <a:ext uri="{FF2B5EF4-FFF2-40B4-BE49-F238E27FC236}">
                <a16:creationId xmlns:a16="http://schemas.microsoft.com/office/drawing/2014/main" id="{AD77B2DF-AF44-4996-BBFD-5DF9162BE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FF6BECB9-A7FC-400F-8502-97A13BB8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120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91784F-FBCD-D6E4-AE25-3BDD9BBB5AA7}"/>
              </a:ext>
            </a:extLst>
          </p:cNvPr>
          <p:cNvSpPr>
            <a:spLocks noGrp="1"/>
          </p:cNvSpPr>
          <p:nvPr>
            <p:ph type="title"/>
          </p:nvPr>
        </p:nvSpPr>
        <p:spPr>
          <a:xfrm>
            <a:off x="1587710" y="455362"/>
            <a:ext cx="4067909" cy="1550419"/>
          </a:xfrm>
        </p:spPr>
        <p:txBody>
          <a:bodyPr>
            <a:normAutofit/>
          </a:bodyPr>
          <a:lstStyle/>
          <a:p>
            <a:r>
              <a:rPr lang="en-US" dirty="0"/>
              <a:t>Dunbar’s Number</a:t>
            </a:r>
          </a:p>
        </p:txBody>
      </p:sp>
      <p:sp>
        <p:nvSpPr>
          <p:cNvPr id="3" name="Content Placeholder 2">
            <a:extLst>
              <a:ext uri="{FF2B5EF4-FFF2-40B4-BE49-F238E27FC236}">
                <a16:creationId xmlns:a16="http://schemas.microsoft.com/office/drawing/2014/main" id="{7BC3F06B-DC89-3E72-84CF-2A8140A53023}"/>
              </a:ext>
            </a:extLst>
          </p:cNvPr>
          <p:cNvSpPr>
            <a:spLocks noGrp="1"/>
          </p:cNvSpPr>
          <p:nvPr>
            <p:ph idx="1"/>
          </p:nvPr>
        </p:nvSpPr>
        <p:spPr>
          <a:xfrm>
            <a:off x="1339404" y="2189408"/>
            <a:ext cx="3953813" cy="3896760"/>
          </a:xfrm>
        </p:spPr>
        <p:txBody>
          <a:bodyPr>
            <a:normAutofit lnSpcReduction="10000"/>
          </a:bodyPr>
          <a:lstStyle/>
          <a:p>
            <a:r>
              <a:rPr lang="en-GB" dirty="0">
                <a:latin typeface="Palatino" pitchFamily="2" charset="77"/>
                <a:ea typeface="Palatino" pitchFamily="2" charset="77"/>
              </a:rPr>
              <a:t>Dunbar’s number suggests humans maintain ~150 stable relationships, supported by studies of both online and offline human networks.</a:t>
            </a:r>
          </a:p>
          <a:p>
            <a:r>
              <a:rPr lang="en-GB" dirty="0">
                <a:latin typeface="Palatino" pitchFamily="2" charset="77"/>
                <a:ea typeface="Palatino" pitchFamily="2" charset="77"/>
              </a:rPr>
              <a:t>Relationships are divided into social circles: 5 (sympathy), 15 (affinity), 50 (active), and 150 (total).</a:t>
            </a:r>
            <a:endParaRPr lang="en-GB" dirty="0"/>
          </a:p>
          <a:p>
            <a:pPr marL="0" indent="0">
              <a:buNone/>
            </a:pPr>
            <a:endParaRPr lang="en-US" dirty="0"/>
          </a:p>
        </p:txBody>
      </p:sp>
      <p:pic>
        <p:nvPicPr>
          <p:cNvPr id="4" name="Picture 2" descr="ModelThinkers - Dunbar's Number">
            <a:extLst>
              <a:ext uri="{FF2B5EF4-FFF2-40B4-BE49-F238E27FC236}">
                <a16:creationId xmlns:a16="http://schemas.microsoft.com/office/drawing/2014/main" id="{70F5C41A-172A-B2F4-7B63-0426A0BD5C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tretch/>
        </p:blipFill>
        <p:spPr bwMode="auto">
          <a:xfrm>
            <a:off x="5293217" y="1650505"/>
            <a:ext cx="5925135" cy="3214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861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8C9B-00DF-3B10-6006-BD5F6F9699A1}"/>
              </a:ext>
            </a:extLst>
          </p:cNvPr>
          <p:cNvSpPr>
            <a:spLocks noGrp="1"/>
          </p:cNvSpPr>
          <p:nvPr>
            <p:ph type="title"/>
          </p:nvPr>
        </p:nvSpPr>
        <p:spPr>
          <a:xfrm>
            <a:off x="1587710" y="455363"/>
            <a:ext cx="9486690" cy="729494"/>
          </a:xfrm>
        </p:spPr>
        <p:txBody>
          <a:bodyPr>
            <a:normAutofit fontScale="90000"/>
          </a:bodyPr>
          <a:lstStyle/>
          <a:p>
            <a:r>
              <a:rPr lang="en-GB" dirty="0"/>
              <a:t>The Configuration Model</a:t>
            </a:r>
            <a:endParaRPr lang="en-US" dirty="0"/>
          </a:p>
        </p:txBody>
      </p:sp>
      <p:sp>
        <p:nvSpPr>
          <p:cNvPr id="3" name="Content Placeholder 2">
            <a:extLst>
              <a:ext uri="{FF2B5EF4-FFF2-40B4-BE49-F238E27FC236}">
                <a16:creationId xmlns:a16="http://schemas.microsoft.com/office/drawing/2014/main" id="{54074F91-88A1-4569-3121-EF5654E15376}"/>
              </a:ext>
            </a:extLst>
          </p:cNvPr>
          <p:cNvSpPr>
            <a:spLocks noGrp="1"/>
          </p:cNvSpPr>
          <p:nvPr>
            <p:ph idx="1"/>
          </p:nvPr>
        </p:nvSpPr>
        <p:spPr>
          <a:xfrm>
            <a:off x="1587710" y="1462690"/>
            <a:ext cx="9486690" cy="4901311"/>
          </a:xfrm>
        </p:spPr>
        <p:txBody>
          <a:bodyPr/>
          <a:lstStyle/>
          <a:p>
            <a:r>
              <a:rPr lang="en-GB" dirty="0">
                <a:latin typeface="Palatino" pitchFamily="2" charset="77"/>
                <a:ea typeface="Palatino" pitchFamily="2" charset="77"/>
              </a:rPr>
              <a:t>Utilizes a scale-free graph model with a specified degree distribution.</a:t>
            </a:r>
          </a:p>
          <a:p>
            <a:r>
              <a:rPr lang="en-GB" dirty="0">
                <a:latin typeface="Palatino" pitchFamily="2" charset="77"/>
                <a:ea typeface="Palatino" pitchFamily="2" charset="77"/>
              </a:rPr>
              <a:t>A scale network has a degree distribution which follows a power law.</a:t>
            </a:r>
          </a:p>
          <a:p>
            <a:r>
              <a:rPr lang="en-GB" dirty="0">
                <a:latin typeface="Palatino" pitchFamily="2" charset="77"/>
                <a:ea typeface="Palatino" pitchFamily="2" charset="77"/>
              </a:rPr>
              <a:t>Random graph creation results in multi-edges and loops but can be ignored by choosing an appropriate distribution.</a:t>
            </a:r>
          </a:p>
          <a:p>
            <a:r>
              <a:rPr lang="en-GB" dirty="0">
                <a:latin typeface="Palatino" pitchFamily="2" charset="77"/>
                <a:ea typeface="Palatino" pitchFamily="2" charset="77"/>
              </a:rPr>
              <a:t>Advantages: allows us to set an exact degree distribution and has short path lengths.</a:t>
            </a:r>
          </a:p>
          <a:p>
            <a:r>
              <a:rPr lang="en-GB" dirty="0">
                <a:latin typeface="Palatino" pitchFamily="2" charset="77"/>
                <a:ea typeface="Palatino" pitchFamily="2" charset="77"/>
              </a:rPr>
              <a:t>Disadvantage: lower clustering than in real-world networks for large graphs.</a:t>
            </a:r>
          </a:p>
          <a:p>
            <a:endParaRPr lang="en-US" dirty="0"/>
          </a:p>
        </p:txBody>
      </p:sp>
    </p:spTree>
    <p:extLst>
      <p:ext uri="{BB962C8B-B14F-4D97-AF65-F5344CB8AC3E}">
        <p14:creationId xmlns:p14="http://schemas.microsoft.com/office/powerpoint/2010/main" val="633482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5E4D7D-A30C-E67C-6498-429A63D891A4}"/>
              </a:ext>
            </a:extLst>
          </p:cNvPr>
          <p:cNvSpPr>
            <a:spLocks noGrp="1"/>
          </p:cNvSpPr>
          <p:nvPr>
            <p:ph type="title"/>
          </p:nvPr>
        </p:nvSpPr>
        <p:spPr>
          <a:xfrm>
            <a:off x="1587710" y="455362"/>
            <a:ext cx="4018219" cy="1550419"/>
          </a:xfrm>
        </p:spPr>
        <p:txBody>
          <a:bodyPr>
            <a:normAutofit/>
          </a:bodyPr>
          <a:lstStyle/>
          <a:p>
            <a:r>
              <a:rPr lang="en-US" dirty="0"/>
              <a:t>Creating the network</a:t>
            </a:r>
          </a:p>
        </p:txBody>
      </p:sp>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929B848-59D8-2CD5-E753-FF1D2EFC97BB}"/>
              </a:ext>
            </a:extLst>
          </p:cNvPr>
          <p:cNvSpPr>
            <a:spLocks noGrp="1"/>
          </p:cNvSpPr>
          <p:nvPr>
            <p:ph idx="1"/>
          </p:nvPr>
        </p:nvSpPr>
        <p:spPr>
          <a:xfrm>
            <a:off x="1236372" y="2160016"/>
            <a:ext cx="4369557" cy="3926152"/>
          </a:xfrm>
        </p:spPr>
        <p:txBody>
          <a:bodyPr>
            <a:normAutofit lnSpcReduction="10000"/>
          </a:bodyPr>
          <a:lstStyle/>
          <a:p>
            <a:pPr>
              <a:lnSpc>
                <a:spcPct val="100000"/>
              </a:lnSpc>
            </a:pPr>
            <a:r>
              <a:rPr lang="en-GB" dirty="0">
                <a:latin typeface="Palatino" pitchFamily="2" charset="77"/>
                <a:ea typeface="Palatino" pitchFamily="2" charset="77"/>
              </a:rPr>
              <a:t>Nodes initialized based on network size, assigned random half edges using a N(150,625) distribution.</a:t>
            </a:r>
          </a:p>
          <a:p>
            <a:pPr>
              <a:lnSpc>
                <a:spcPct val="100000"/>
              </a:lnSpc>
            </a:pPr>
            <a:r>
              <a:rPr lang="en-GB" dirty="0">
                <a:latin typeface="Palatino" pitchFamily="2" charset="77"/>
                <a:ea typeface="Palatino" pitchFamily="2" charset="77"/>
              </a:rPr>
              <a:t>Half edges are categorized into social groups (A, B, C, D) using a 5:15:50:150 ratio.</a:t>
            </a:r>
          </a:p>
          <a:p>
            <a:pPr>
              <a:lnSpc>
                <a:spcPct val="100000"/>
              </a:lnSpc>
            </a:pPr>
            <a:r>
              <a:rPr lang="en-GB" dirty="0">
                <a:latin typeface="Palatino" pitchFamily="2" charset="77"/>
                <a:ea typeface="Palatino" pitchFamily="2" charset="77"/>
              </a:rPr>
              <a:t>The graph is formed by randomly selecting and joining pairs of half-edges within the same social group.</a:t>
            </a:r>
          </a:p>
          <a:p>
            <a:pPr>
              <a:lnSpc>
                <a:spcPct val="100000"/>
              </a:lnSpc>
            </a:pPr>
            <a:endParaRPr lang="en-US" sz="2000" dirty="0"/>
          </a:p>
        </p:txBody>
      </p:sp>
      <p:pic>
        <p:nvPicPr>
          <p:cNvPr id="4" name="Picture 2" descr="Configuration model - Wikipedia">
            <a:extLst>
              <a:ext uri="{FF2B5EF4-FFF2-40B4-BE49-F238E27FC236}">
                <a16:creationId xmlns:a16="http://schemas.microsoft.com/office/drawing/2014/main" id="{52B9FB35-E585-1B38-2AB3-8A6448E5E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4623" b="1"/>
          <a:stretch/>
        </p:blipFill>
        <p:spPr bwMode="auto">
          <a:xfrm>
            <a:off x="5848156" y="708338"/>
            <a:ext cx="5240553" cy="53708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2AE11A2-327B-E36B-D81E-BEE9E935C236}"/>
              </a:ext>
            </a:extLst>
          </p:cNvPr>
          <p:cNvSpPr txBox="1"/>
          <p:nvPr/>
        </p:nvSpPr>
        <p:spPr>
          <a:xfrm>
            <a:off x="1236372" y="2160016"/>
            <a:ext cx="4472074" cy="4154984"/>
          </a:xfrm>
          <a:prstGeom prst="rect">
            <a:avLst/>
          </a:prstGeom>
          <a:noFill/>
        </p:spPr>
        <p:txBody>
          <a:bodyPr wrap="square">
            <a:spAutoFit/>
          </a:bodyPr>
          <a:lstStyle/>
          <a:p>
            <a:pPr marL="342900" indent="-342900">
              <a:buFont typeface="Arial" panose="020B0604020202020204" pitchFamily="34" charset="0"/>
              <a:buChar char="•"/>
            </a:pPr>
            <a:r>
              <a:rPr lang="en-GB" sz="2200" dirty="0">
                <a:latin typeface="Palatino" pitchFamily="2" charset="77"/>
                <a:ea typeface="Palatino" pitchFamily="2" charset="77"/>
              </a:rPr>
              <a:t>Edges weighted to simulate interaction strength and contact frequency.</a:t>
            </a:r>
          </a:p>
          <a:p>
            <a:pPr marL="342900" indent="-342900">
              <a:buFont typeface="Arial" panose="020B0604020202020204" pitchFamily="34" charset="0"/>
              <a:buChar char="•"/>
            </a:pPr>
            <a:r>
              <a:rPr lang="en-GB" sz="2200" dirty="0">
                <a:latin typeface="Palatino" pitchFamily="2" charset="77"/>
                <a:ea typeface="Palatino" pitchFamily="2" charset="77"/>
              </a:rPr>
              <a:t>Four normal distributions are used for daily, weekly, monthly, and yearly contacts. (corresponding to 4 social circles)</a:t>
            </a:r>
          </a:p>
          <a:p>
            <a:pPr marL="342900" indent="-342900">
              <a:buFont typeface="Arial" panose="020B0604020202020204" pitchFamily="34" charset="0"/>
              <a:buChar char="•"/>
            </a:pPr>
            <a:r>
              <a:rPr lang="en-GB" sz="2200" dirty="0">
                <a:latin typeface="Palatino" pitchFamily="2" charset="77"/>
                <a:ea typeface="Palatino" pitchFamily="2" charset="77"/>
              </a:rPr>
              <a:t>Weight represents units of time of contact per year</a:t>
            </a:r>
          </a:p>
          <a:p>
            <a:pPr marL="342900" indent="-342900">
              <a:buFont typeface="Arial" panose="020B0604020202020204" pitchFamily="34" charset="0"/>
              <a:buChar char="•"/>
            </a:pPr>
            <a:r>
              <a:rPr lang="en-GB" sz="2200" dirty="0">
                <a:latin typeface="Palatino" pitchFamily="2" charset="77"/>
                <a:ea typeface="Palatino" pitchFamily="2" charset="77"/>
              </a:rPr>
              <a:t>Each edge has its weight as the average of the nodes it joins.</a:t>
            </a:r>
          </a:p>
        </p:txBody>
      </p:sp>
    </p:spTree>
    <p:extLst>
      <p:ext uri="{BB962C8B-B14F-4D97-AF65-F5344CB8AC3E}">
        <p14:creationId xmlns:p14="http://schemas.microsoft.com/office/powerpoint/2010/main" val="3666479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nodeType="clickEffect">
                                  <p:stCondLst>
                                    <p:cond delay="0"/>
                                  </p:stCondLst>
                                  <p:childTnLst>
                                    <p:animEffect transition="out" filter="blinds(horizontal)">
                                      <p:cBhvr>
                                        <p:cTn id="30" dur="500"/>
                                        <p:tgtEl>
                                          <p:spTgt spid="3">
                                            <p:txEl>
                                              <p:pRg st="0" end="0"/>
                                            </p:txEl>
                                          </p:spTgt>
                                        </p:tgtEl>
                                      </p:cBhvr>
                                    </p:animEffect>
                                    <p:set>
                                      <p:cBhvr>
                                        <p:cTn id="31" dur="1" fill="hold">
                                          <p:stCondLst>
                                            <p:cond delay="499"/>
                                          </p:stCondLst>
                                        </p:cTn>
                                        <p:tgtEl>
                                          <p:spTgt spid="3">
                                            <p:txEl>
                                              <p:pRg st="0" end="0"/>
                                            </p:txEl>
                                          </p:spTgt>
                                        </p:tgtEl>
                                        <p:attrNameLst>
                                          <p:attrName>style.visibility</p:attrName>
                                        </p:attrNameLst>
                                      </p:cBhvr>
                                      <p:to>
                                        <p:strVal val="hidden"/>
                                      </p:to>
                                    </p:set>
                                  </p:childTnLst>
                                </p:cTn>
                              </p:par>
                              <p:par>
                                <p:cTn id="32" presetID="3" presetClass="exit" presetSubtype="10" fill="hold" nodeType="withEffect">
                                  <p:stCondLst>
                                    <p:cond delay="0"/>
                                  </p:stCondLst>
                                  <p:childTnLst>
                                    <p:animEffect transition="out" filter="blinds(horizontal)">
                                      <p:cBhvr>
                                        <p:cTn id="33" dur="500"/>
                                        <p:tgtEl>
                                          <p:spTgt spid="3">
                                            <p:txEl>
                                              <p:pRg st="1" end="1"/>
                                            </p:txEl>
                                          </p:spTgt>
                                        </p:tgtEl>
                                      </p:cBhvr>
                                    </p:animEffect>
                                    <p:set>
                                      <p:cBhvr>
                                        <p:cTn id="34" dur="1" fill="hold">
                                          <p:stCondLst>
                                            <p:cond delay="499"/>
                                          </p:stCondLst>
                                        </p:cTn>
                                        <p:tgtEl>
                                          <p:spTgt spid="3">
                                            <p:txEl>
                                              <p:pRg st="1" end="1"/>
                                            </p:txEl>
                                          </p:spTgt>
                                        </p:tgtEl>
                                        <p:attrNameLst>
                                          <p:attrName>style.visibility</p:attrName>
                                        </p:attrNameLst>
                                      </p:cBhvr>
                                      <p:to>
                                        <p:strVal val="hidden"/>
                                      </p:to>
                                    </p:set>
                                  </p:childTnLst>
                                </p:cTn>
                              </p:par>
                              <p:par>
                                <p:cTn id="35" presetID="3" presetClass="exit" presetSubtype="10" fill="hold" nodeType="withEffect">
                                  <p:stCondLst>
                                    <p:cond delay="0"/>
                                  </p:stCondLst>
                                  <p:childTnLst>
                                    <p:animEffect transition="out" filter="blinds(horizontal)">
                                      <p:cBhvr>
                                        <p:cTn id="36" dur="500"/>
                                        <p:tgtEl>
                                          <p:spTgt spid="3">
                                            <p:txEl>
                                              <p:pRg st="2" end="2"/>
                                            </p:txEl>
                                          </p:spTgt>
                                        </p:tgtEl>
                                      </p:cBhvr>
                                    </p:animEffect>
                                    <p:set>
                                      <p:cBhvr>
                                        <p:cTn id="37"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264F5-64DB-6EB4-B8F2-E17F2416A80C}"/>
              </a:ext>
            </a:extLst>
          </p:cNvPr>
          <p:cNvSpPr>
            <a:spLocks noGrp="1"/>
          </p:cNvSpPr>
          <p:nvPr>
            <p:ph type="title"/>
          </p:nvPr>
        </p:nvSpPr>
        <p:spPr>
          <a:xfrm>
            <a:off x="1587709" y="257576"/>
            <a:ext cx="3988843" cy="1223493"/>
          </a:xfrm>
        </p:spPr>
        <p:txBody>
          <a:bodyPr>
            <a:normAutofit fontScale="90000"/>
          </a:bodyPr>
          <a:lstStyle/>
          <a:p>
            <a:r>
              <a:rPr lang="en-US" dirty="0"/>
              <a:t>Random Contact</a:t>
            </a:r>
          </a:p>
        </p:txBody>
      </p:sp>
      <p:sp>
        <p:nvSpPr>
          <p:cNvPr id="3" name="Content Placeholder 2">
            <a:extLst>
              <a:ext uri="{FF2B5EF4-FFF2-40B4-BE49-F238E27FC236}">
                <a16:creationId xmlns:a16="http://schemas.microsoft.com/office/drawing/2014/main" id="{D68483FB-EAB8-218E-A650-DBA7D1150B4D}"/>
              </a:ext>
            </a:extLst>
          </p:cNvPr>
          <p:cNvSpPr>
            <a:spLocks noGrp="1"/>
          </p:cNvSpPr>
          <p:nvPr>
            <p:ph idx="1"/>
          </p:nvPr>
        </p:nvSpPr>
        <p:spPr>
          <a:xfrm>
            <a:off x="1587710" y="1893194"/>
            <a:ext cx="4310814" cy="4283126"/>
          </a:xfrm>
        </p:spPr>
        <p:txBody>
          <a:bodyPr>
            <a:normAutofit fontScale="92500" lnSpcReduction="10000"/>
          </a:bodyPr>
          <a:lstStyle/>
          <a:p>
            <a:r>
              <a:rPr lang="en-GB" dirty="0">
                <a:latin typeface="Palatino" pitchFamily="2" charset="77"/>
                <a:ea typeface="Palatino" pitchFamily="2" charset="77"/>
              </a:rPr>
              <a:t>Need to model external interactions like social media, ads, and people outside our social network.</a:t>
            </a:r>
          </a:p>
          <a:p>
            <a:r>
              <a:rPr lang="en-GB" dirty="0">
                <a:latin typeface="Palatino" pitchFamily="2" charset="77"/>
                <a:ea typeface="Palatino" pitchFamily="2" charset="77"/>
              </a:rPr>
              <a:t>Added new vertex and connected to all nodes to create a ‘ghost edge’ for each node.</a:t>
            </a:r>
          </a:p>
          <a:p>
            <a:r>
              <a:rPr lang="en-GB" dirty="0">
                <a:latin typeface="Palatino" pitchFamily="2" charset="77"/>
                <a:ea typeface="Palatino" pitchFamily="2" charset="77"/>
              </a:rPr>
              <a:t>Used a Uniform U(1, 1500) distribution to weight the ‘ghost edges’</a:t>
            </a:r>
          </a:p>
          <a:p>
            <a:r>
              <a:rPr lang="en-GB" dirty="0">
                <a:latin typeface="Palatino" pitchFamily="2" charset="77"/>
                <a:ea typeface="Palatino" pitchFamily="2" charset="77"/>
              </a:rPr>
              <a:t>This simulates between 0 and 4 units of contact per day.</a:t>
            </a:r>
          </a:p>
        </p:txBody>
      </p:sp>
      <p:pic>
        <p:nvPicPr>
          <p:cNvPr id="5122" name="Picture 2">
            <a:extLst>
              <a:ext uri="{FF2B5EF4-FFF2-40B4-BE49-F238E27FC236}">
                <a16:creationId xmlns:a16="http://schemas.microsoft.com/office/drawing/2014/main" id="{D52B6EEE-9323-B49B-E2FA-F01791B6AC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56"/>
          <a:stretch/>
        </p:blipFill>
        <p:spPr bwMode="auto">
          <a:xfrm>
            <a:off x="6096000" y="879937"/>
            <a:ext cx="5814125" cy="4819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552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122"/>
                                        </p:tgtEl>
                                        <p:attrNameLst>
                                          <p:attrName>style.visibility</p:attrName>
                                        </p:attrNameLst>
                                      </p:cBhvr>
                                      <p:to>
                                        <p:strVal val="visible"/>
                                      </p:to>
                                    </p:set>
                                    <p:anim calcmode="lin" valueType="num">
                                      <p:cBhvr additive="base">
                                        <p:cTn id="31" dur="500" fill="hold"/>
                                        <p:tgtEl>
                                          <p:spTgt spid="5122"/>
                                        </p:tgtEl>
                                        <p:attrNameLst>
                                          <p:attrName>ppt_x</p:attrName>
                                        </p:attrNameLst>
                                      </p:cBhvr>
                                      <p:tavLst>
                                        <p:tav tm="0">
                                          <p:val>
                                            <p:strVal val="#ppt_x"/>
                                          </p:val>
                                        </p:tav>
                                        <p:tav tm="100000">
                                          <p:val>
                                            <p:strVal val="#ppt_x"/>
                                          </p:val>
                                        </p:tav>
                                      </p:tavLst>
                                    </p:anim>
                                    <p:anim calcmode="lin" valueType="num">
                                      <p:cBhvr additive="base">
                                        <p:cTn id="32"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259D9-5DDC-FF98-4826-E944EFD68DDE}"/>
              </a:ext>
            </a:extLst>
          </p:cNvPr>
          <p:cNvSpPr>
            <a:spLocks noGrp="1"/>
          </p:cNvSpPr>
          <p:nvPr>
            <p:ph type="title"/>
          </p:nvPr>
        </p:nvSpPr>
        <p:spPr>
          <a:xfrm>
            <a:off x="1587710" y="455363"/>
            <a:ext cx="9486690" cy="871162"/>
          </a:xfrm>
        </p:spPr>
        <p:txBody>
          <a:bodyPr/>
          <a:lstStyle/>
          <a:p>
            <a:r>
              <a:rPr lang="en-US" dirty="0"/>
              <a:t>Our Goals</a:t>
            </a:r>
          </a:p>
        </p:txBody>
      </p:sp>
      <p:sp>
        <p:nvSpPr>
          <p:cNvPr id="3" name="Content Placeholder 2">
            <a:extLst>
              <a:ext uri="{FF2B5EF4-FFF2-40B4-BE49-F238E27FC236}">
                <a16:creationId xmlns:a16="http://schemas.microsoft.com/office/drawing/2014/main" id="{6E025531-CB9B-8D61-B3E5-E171994330CF}"/>
              </a:ext>
            </a:extLst>
          </p:cNvPr>
          <p:cNvSpPr>
            <a:spLocks noGrp="1"/>
          </p:cNvSpPr>
          <p:nvPr>
            <p:ph idx="1"/>
          </p:nvPr>
        </p:nvSpPr>
        <p:spPr>
          <a:xfrm>
            <a:off x="1587710" y="1584101"/>
            <a:ext cx="9486690" cy="4502067"/>
          </a:xfrm>
        </p:spPr>
        <p:txBody>
          <a:bodyPr/>
          <a:lstStyle/>
          <a:p>
            <a:pPr marL="0" indent="0">
              <a:buNone/>
            </a:pPr>
            <a:r>
              <a:rPr lang="en-US" dirty="0"/>
              <a:t>We set out to model the adoption of new technology by:</a:t>
            </a:r>
          </a:p>
          <a:p>
            <a:r>
              <a:rPr lang="en-US" dirty="0"/>
              <a:t>Generating a network that models the structure and behaviour of human social networks.</a:t>
            </a:r>
          </a:p>
          <a:p>
            <a:r>
              <a:rPr lang="en-US" dirty="0"/>
              <a:t>Using epidemic models, create a new model that effectively simulates how technology spreads.</a:t>
            </a:r>
          </a:p>
          <a:p>
            <a:r>
              <a:rPr lang="en-US" dirty="0"/>
              <a:t>Run the model on our network and analyse the results using graph theory.</a:t>
            </a:r>
          </a:p>
        </p:txBody>
      </p:sp>
    </p:spTree>
    <p:extLst>
      <p:ext uri="{BB962C8B-B14F-4D97-AF65-F5344CB8AC3E}">
        <p14:creationId xmlns:p14="http://schemas.microsoft.com/office/powerpoint/2010/main" val="3217761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4" name="Rectangle 33">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36" name="Rectangle 35">
            <a:extLst>
              <a:ext uri="{FF2B5EF4-FFF2-40B4-BE49-F238E27FC236}">
                <a16:creationId xmlns:a16="http://schemas.microsoft.com/office/drawing/2014/main" id="{0247FD0E-C93A-490E-9994-C79DC8977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Top shot of a representation of networks with stick figures.">
            <a:extLst>
              <a:ext uri="{FF2B5EF4-FFF2-40B4-BE49-F238E27FC236}">
                <a16:creationId xmlns:a16="http://schemas.microsoft.com/office/drawing/2014/main" id="{3408E582-C54E-DC57-CC88-AC2AC766C52D}"/>
              </a:ext>
            </a:extLst>
          </p:cNvPr>
          <p:cNvPicPr>
            <a:picLocks noChangeAspect="1"/>
          </p:cNvPicPr>
          <p:nvPr/>
        </p:nvPicPr>
        <p:blipFill>
          <a:blip r:embed="rId2"/>
          <a:srcRect t="8001" r="-1" b="7391"/>
          <a:stretch/>
        </p:blipFill>
        <p:spPr>
          <a:xfrm>
            <a:off x="3048" y="10"/>
            <a:ext cx="12188952" cy="6857990"/>
          </a:xfrm>
          <a:prstGeom prst="rect">
            <a:avLst/>
          </a:prstGeom>
        </p:spPr>
      </p:pic>
      <p:sp>
        <p:nvSpPr>
          <p:cNvPr id="38" name="Rectangle 37">
            <a:extLst>
              <a:ext uri="{FF2B5EF4-FFF2-40B4-BE49-F238E27FC236}">
                <a16:creationId xmlns:a16="http://schemas.microsoft.com/office/drawing/2014/main" id="{1CDD2F19-0AAB-46D2-A7D4-9BD8F7E42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78792" y="-578805"/>
            <a:ext cx="6858003" cy="8015586"/>
          </a:xfrm>
          <a:prstGeom prst="rect">
            <a:avLst/>
          </a:prstGeom>
          <a:gradFill flip="none" rotWithShape="1">
            <a:gsLst>
              <a:gs pos="48000">
                <a:sysClr val="windowText" lastClr="000000">
                  <a:alpha val="30000"/>
                </a:sysClr>
              </a:gs>
              <a:gs pos="85000">
                <a:sysClr val="windowText" lastClr="000000">
                  <a:alpha val="51000"/>
                </a:sysClr>
              </a:gs>
              <a:gs pos="0">
                <a:sysClr val="windowText" lastClr="000000">
                  <a:alpha val="0"/>
                </a:sysClr>
              </a:gs>
            </a:gsLst>
            <a:lin ang="16200000" scaled="1"/>
            <a:tileRect/>
          </a:gra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2" name="Title 1">
            <a:extLst>
              <a:ext uri="{FF2B5EF4-FFF2-40B4-BE49-F238E27FC236}">
                <a16:creationId xmlns:a16="http://schemas.microsoft.com/office/drawing/2014/main" id="{232514DF-CFD7-31A9-423E-04F9E77B51C5}"/>
              </a:ext>
            </a:extLst>
          </p:cNvPr>
          <p:cNvSpPr>
            <a:spLocks noGrp="1"/>
          </p:cNvSpPr>
          <p:nvPr>
            <p:ph type="title"/>
          </p:nvPr>
        </p:nvSpPr>
        <p:spPr>
          <a:xfrm>
            <a:off x="1600516" y="1247140"/>
            <a:ext cx="4650160" cy="3450844"/>
          </a:xfrm>
        </p:spPr>
        <p:txBody>
          <a:bodyPr vert="horz" lIns="91440" tIns="45720" rIns="91440" bIns="45720" rtlCol="0" anchor="t">
            <a:normAutofit/>
          </a:bodyPr>
          <a:lstStyle/>
          <a:p>
            <a:r>
              <a:rPr lang="en-US" sz="6000" dirty="0">
                <a:solidFill>
                  <a:srgbClr val="FFFFFF"/>
                </a:solidFill>
              </a:rPr>
              <a:t>SIR on our Network</a:t>
            </a:r>
          </a:p>
        </p:txBody>
      </p:sp>
      <p:sp>
        <p:nvSpPr>
          <p:cNvPr id="40" name="Rectangle 39">
            <a:extLst>
              <a:ext uri="{FF2B5EF4-FFF2-40B4-BE49-F238E27FC236}">
                <a16:creationId xmlns:a16="http://schemas.microsoft.com/office/drawing/2014/main" id="{AD77B2DF-AF44-4996-BBFD-5DF9162BE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F6BECB9-A7FC-400F-8502-97A13BB8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8658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E16A2-B2A3-4C90-46B1-4B816D13DAFB}"/>
              </a:ext>
            </a:extLst>
          </p:cNvPr>
          <p:cNvSpPr>
            <a:spLocks noGrp="1"/>
          </p:cNvSpPr>
          <p:nvPr>
            <p:ph type="title"/>
          </p:nvPr>
        </p:nvSpPr>
        <p:spPr/>
        <p:txBody>
          <a:bodyPr/>
          <a:lstStyle/>
          <a:p>
            <a:r>
              <a:rPr lang="en-US" dirty="0"/>
              <a:t>SIR on our Network</a:t>
            </a:r>
          </a:p>
        </p:txBody>
      </p:sp>
      <p:pic>
        <p:nvPicPr>
          <p:cNvPr id="6146" name="Picture 2" descr="Graph Theory 101. A fun introduction to graph theory —… | by Maggie Li |  Medium">
            <a:extLst>
              <a:ext uri="{FF2B5EF4-FFF2-40B4-BE49-F238E27FC236}">
                <a16:creationId xmlns:a16="http://schemas.microsoft.com/office/drawing/2014/main" id="{49340118-B281-BC54-CF2E-899DB1C9ED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45139" y="1384983"/>
            <a:ext cx="5629261" cy="45977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E1C1653-08B1-6CA7-FB73-83D191B5F794}"/>
              </a:ext>
            </a:extLst>
          </p:cNvPr>
          <p:cNvSpPr txBox="1"/>
          <p:nvPr/>
        </p:nvSpPr>
        <p:spPr>
          <a:xfrm>
            <a:off x="1287888" y="1687133"/>
            <a:ext cx="3902298" cy="2400657"/>
          </a:xfrm>
          <a:prstGeom prst="rect">
            <a:avLst/>
          </a:prstGeom>
          <a:noFill/>
        </p:spPr>
        <p:txBody>
          <a:bodyPr wrap="square" rtlCol="0">
            <a:spAutoFit/>
          </a:bodyPr>
          <a:lstStyle/>
          <a:p>
            <a:pPr marL="285750" indent="-285750">
              <a:buFontTx/>
              <a:buChar char="-"/>
            </a:pPr>
            <a:r>
              <a:rPr lang="en-US" sz="2200" dirty="0">
                <a:latin typeface="Palatino" pitchFamily="2" charset="77"/>
                <a:ea typeface="Palatino" pitchFamily="2" charset="77"/>
              </a:rPr>
              <a:t>Define the graph structure</a:t>
            </a:r>
          </a:p>
          <a:p>
            <a:endParaRPr lang="en-US" sz="2200" dirty="0">
              <a:latin typeface="Palatino" pitchFamily="2" charset="77"/>
              <a:ea typeface="Palatino" pitchFamily="2" charset="77"/>
            </a:endParaRPr>
          </a:p>
          <a:p>
            <a:pPr marL="285750" indent="-285750">
              <a:buFontTx/>
              <a:buChar char="-"/>
            </a:pPr>
            <a:r>
              <a:rPr lang="en-US" sz="2200" dirty="0">
                <a:latin typeface="Palatino" pitchFamily="2" charset="77"/>
                <a:ea typeface="Palatino" pitchFamily="2" charset="77"/>
              </a:rPr>
              <a:t>Define the initial conditions</a:t>
            </a:r>
          </a:p>
          <a:p>
            <a:endParaRPr lang="en-US" sz="2200" dirty="0">
              <a:latin typeface="Palatino" pitchFamily="2" charset="77"/>
              <a:ea typeface="Palatino" pitchFamily="2" charset="77"/>
            </a:endParaRPr>
          </a:p>
          <a:p>
            <a:pPr marL="285750" indent="-285750">
              <a:buFontTx/>
              <a:buChar char="-"/>
            </a:pPr>
            <a:r>
              <a:rPr lang="en-US" sz="2200" dirty="0">
                <a:latin typeface="Palatino" pitchFamily="2" charset="77"/>
                <a:ea typeface="Palatino" pitchFamily="2" charset="77"/>
              </a:rPr>
              <a:t>Define the adapted SIR model</a:t>
            </a:r>
          </a:p>
          <a:p>
            <a:pPr marL="285750" indent="-285750">
              <a:buFontTx/>
              <a:buChar char="-"/>
            </a:pPr>
            <a:endParaRPr lang="en-US" dirty="0"/>
          </a:p>
        </p:txBody>
      </p:sp>
      <p:pic>
        <p:nvPicPr>
          <p:cNvPr id="8" name="Picture 7" descr="A close up of black text&#10;&#10;Description automatically generated">
            <a:extLst>
              <a:ext uri="{FF2B5EF4-FFF2-40B4-BE49-F238E27FC236}">
                <a16:creationId xmlns:a16="http://schemas.microsoft.com/office/drawing/2014/main" id="{9F20AB60-50CC-FAE8-3E5D-90BE71B212EA}"/>
              </a:ext>
            </a:extLst>
          </p:cNvPr>
          <p:cNvPicPr>
            <a:picLocks noChangeAspect="1"/>
          </p:cNvPicPr>
          <p:nvPr/>
        </p:nvPicPr>
        <p:blipFill>
          <a:blip r:embed="rId3"/>
          <a:stretch>
            <a:fillRect/>
          </a:stretch>
        </p:blipFill>
        <p:spPr>
          <a:xfrm>
            <a:off x="5452761" y="2357170"/>
            <a:ext cx="5621639" cy="2143660"/>
          </a:xfrm>
          <a:prstGeom prst="rect">
            <a:avLst/>
          </a:prstGeom>
        </p:spPr>
      </p:pic>
      <p:pic>
        <p:nvPicPr>
          <p:cNvPr id="10" name="Picture 9" descr="A mathematical equations and formulas&#10;&#10;Description automatically generated with medium confidence">
            <a:extLst>
              <a:ext uri="{FF2B5EF4-FFF2-40B4-BE49-F238E27FC236}">
                <a16:creationId xmlns:a16="http://schemas.microsoft.com/office/drawing/2014/main" id="{0334423D-CAD7-82E2-BD72-61380A5A8C88}"/>
              </a:ext>
            </a:extLst>
          </p:cNvPr>
          <p:cNvPicPr>
            <a:picLocks noChangeAspect="1"/>
          </p:cNvPicPr>
          <p:nvPr/>
        </p:nvPicPr>
        <p:blipFill>
          <a:blip r:embed="rId4"/>
          <a:stretch>
            <a:fillRect/>
          </a:stretch>
        </p:blipFill>
        <p:spPr>
          <a:xfrm>
            <a:off x="5452761" y="2357170"/>
            <a:ext cx="5537244" cy="2768622"/>
          </a:xfrm>
          <a:prstGeom prst="rect">
            <a:avLst/>
          </a:prstGeom>
        </p:spPr>
      </p:pic>
    </p:spTree>
    <p:extLst>
      <p:ext uri="{BB962C8B-B14F-4D97-AF65-F5344CB8AC3E}">
        <p14:creationId xmlns:p14="http://schemas.microsoft.com/office/powerpoint/2010/main" val="19074825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nodeType="clickEffect">
                                  <p:stCondLst>
                                    <p:cond delay="0"/>
                                  </p:stCondLst>
                                  <p:childTnLst>
                                    <p:animEffect transition="out" filter="blinds(horizontal)">
                                      <p:cBhvr>
                                        <p:cTn id="18" dur="500"/>
                                        <p:tgtEl>
                                          <p:spTgt spid="6146"/>
                                        </p:tgtEl>
                                      </p:cBhvr>
                                    </p:animEffect>
                                    <p:set>
                                      <p:cBhvr>
                                        <p:cTn id="19" dur="1" fill="hold">
                                          <p:stCondLst>
                                            <p:cond delay="499"/>
                                          </p:stCondLst>
                                        </p:cTn>
                                        <p:tgtEl>
                                          <p:spTgt spid="614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nodeType="clickEffect">
                                  <p:stCondLst>
                                    <p:cond delay="0"/>
                                  </p:stCondLst>
                                  <p:childTnLst>
                                    <p:animEffect transition="out" filter="blinds(horizontal)">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D576E-4533-2B6E-AB0C-F80D6970E623}"/>
              </a:ext>
            </a:extLst>
          </p:cNvPr>
          <p:cNvSpPr>
            <a:spLocks noGrp="1"/>
          </p:cNvSpPr>
          <p:nvPr>
            <p:ph type="title"/>
          </p:nvPr>
        </p:nvSpPr>
        <p:spPr>
          <a:xfrm>
            <a:off x="1587710" y="455363"/>
            <a:ext cx="9486690" cy="781010"/>
          </a:xfrm>
        </p:spPr>
        <p:txBody>
          <a:bodyPr/>
          <a:lstStyle/>
          <a:p>
            <a:r>
              <a:rPr lang="en-US" dirty="0"/>
              <a:t>Time Snapshots</a:t>
            </a:r>
          </a:p>
        </p:txBody>
      </p:sp>
      <p:pic>
        <p:nvPicPr>
          <p:cNvPr id="4" name="Content Placeholder 3">
            <a:extLst>
              <a:ext uri="{FF2B5EF4-FFF2-40B4-BE49-F238E27FC236}">
                <a16:creationId xmlns:a16="http://schemas.microsoft.com/office/drawing/2014/main" id="{ACC0A8A5-7B10-04FA-B702-1A1C69B3F754}"/>
              </a:ext>
            </a:extLst>
          </p:cNvPr>
          <p:cNvPicPr>
            <a:picLocks noGrp="1" noChangeAspect="1"/>
          </p:cNvPicPr>
          <p:nvPr>
            <p:ph idx="1"/>
          </p:nvPr>
        </p:nvPicPr>
        <p:blipFill>
          <a:blip r:embed="rId2"/>
          <a:stretch>
            <a:fillRect/>
          </a:stretch>
        </p:blipFill>
        <p:spPr>
          <a:xfrm>
            <a:off x="5959347" y="1236373"/>
            <a:ext cx="5472799" cy="5107946"/>
          </a:xfrm>
          <a:prstGeom prst="rect">
            <a:avLst/>
          </a:prstGeom>
        </p:spPr>
      </p:pic>
      <p:sp>
        <p:nvSpPr>
          <p:cNvPr id="5" name="TextBox 4">
            <a:extLst>
              <a:ext uri="{FF2B5EF4-FFF2-40B4-BE49-F238E27FC236}">
                <a16:creationId xmlns:a16="http://schemas.microsoft.com/office/drawing/2014/main" id="{71C0BD6C-9040-5494-7F4F-3F25FE978B7C}"/>
              </a:ext>
            </a:extLst>
          </p:cNvPr>
          <p:cNvSpPr txBox="1"/>
          <p:nvPr/>
        </p:nvSpPr>
        <p:spPr>
          <a:xfrm>
            <a:off x="6486660" y="6344319"/>
            <a:ext cx="5336147" cy="461665"/>
          </a:xfrm>
          <a:prstGeom prst="rect">
            <a:avLst/>
          </a:prstGeom>
          <a:noFill/>
        </p:spPr>
        <p:txBody>
          <a:bodyPr wrap="square" rtlCol="0">
            <a:spAutoFit/>
          </a:bodyPr>
          <a:lstStyle/>
          <a:p>
            <a:r>
              <a:rPr lang="en-US" sz="2400" dirty="0">
                <a:latin typeface="Palatino" pitchFamily="2" charset="77"/>
                <a:ea typeface="Palatino" pitchFamily="2" charset="77"/>
              </a:rPr>
              <a:t>blue is S, red is I and green is R</a:t>
            </a:r>
          </a:p>
        </p:txBody>
      </p:sp>
      <p:sp>
        <p:nvSpPr>
          <p:cNvPr id="7" name="TextBox 6">
            <a:extLst>
              <a:ext uri="{FF2B5EF4-FFF2-40B4-BE49-F238E27FC236}">
                <a16:creationId xmlns:a16="http://schemas.microsoft.com/office/drawing/2014/main" id="{79F519F6-C41B-3CCD-C8C5-46F295E63C0E}"/>
              </a:ext>
            </a:extLst>
          </p:cNvPr>
          <p:cNvSpPr txBox="1"/>
          <p:nvPr/>
        </p:nvSpPr>
        <p:spPr>
          <a:xfrm>
            <a:off x="1229964" y="1236373"/>
            <a:ext cx="4565530" cy="1354217"/>
          </a:xfrm>
          <a:prstGeom prst="rect">
            <a:avLst/>
          </a:prstGeom>
          <a:noFill/>
        </p:spPr>
        <p:txBody>
          <a:bodyPr wrap="square" rtlCol="0">
            <a:spAutoFit/>
          </a:bodyPr>
          <a:lstStyle/>
          <a:p>
            <a:r>
              <a:rPr lang="en-GB" sz="2200" dirty="0">
                <a:latin typeface="Palatino" pitchFamily="2" charset="77"/>
                <a:ea typeface="Palatino" pitchFamily="2" charset="77"/>
              </a:rPr>
              <a:t>To </a:t>
            </a:r>
            <a:r>
              <a:rPr lang="en-GB" sz="2200" dirty="0" err="1">
                <a:latin typeface="Palatino" pitchFamily="2" charset="77"/>
                <a:ea typeface="Palatino" pitchFamily="2" charset="77"/>
              </a:rPr>
              <a:t>analyze</a:t>
            </a:r>
            <a:r>
              <a:rPr lang="en-GB" sz="2200" dirty="0">
                <a:latin typeface="Palatino" pitchFamily="2" charset="77"/>
                <a:ea typeface="Palatino" pitchFamily="2" charset="77"/>
              </a:rPr>
              <a:t> the robustness and reliability of the SIR model, we will leverage two methods: </a:t>
            </a:r>
            <a:endParaRPr lang="en-GB" sz="1600" dirty="0">
              <a:latin typeface="Palatino" pitchFamily="2" charset="77"/>
              <a:ea typeface="Palatino" pitchFamily="2" charset="77"/>
            </a:endParaRPr>
          </a:p>
          <a:p>
            <a:endParaRPr lang="en-US" sz="1600" dirty="0">
              <a:latin typeface="Palatino" pitchFamily="2" charset="77"/>
              <a:ea typeface="Palatino" pitchFamily="2" charset="77"/>
            </a:endParaRPr>
          </a:p>
        </p:txBody>
      </p:sp>
      <p:sp>
        <p:nvSpPr>
          <p:cNvPr id="8" name="TextBox 7">
            <a:extLst>
              <a:ext uri="{FF2B5EF4-FFF2-40B4-BE49-F238E27FC236}">
                <a16:creationId xmlns:a16="http://schemas.microsoft.com/office/drawing/2014/main" id="{76DEA75B-B6EE-F7CB-82B5-A760DE2D25AF}"/>
              </a:ext>
            </a:extLst>
          </p:cNvPr>
          <p:cNvSpPr txBox="1"/>
          <p:nvPr/>
        </p:nvSpPr>
        <p:spPr>
          <a:xfrm>
            <a:off x="1229963" y="2597377"/>
            <a:ext cx="4449619" cy="3354765"/>
          </a:xfrm>
          <a:prstGeom prst="rect">
            <a:avLst/>
          </a:prstGeom>
          <a:noFill/>
        </p:spPr>
        <p:txBody>
          <a:bodyPr wrap="square" rtlCol="0">
            <a:spAutoFit/>
          </a:bodyPr>
          <a:lstStyle/>
          <a:p>
            <a:r>
              <a:rPr lang="en-GB" sz="2200" b="1" dirty="0">
                <a:latin typeface="Palatino" pitchFamily="2" charset="77"/>
                <a:ea typeface="Palatino" pitchFamily="2" charset="77"/>
              </a:rPr>
              <a:t>Implementing Monte Carlo simulations: </a:t>
            </a:r>
            <a:r>
              <a:rPr lang="en-GB" sz="2200" dirty="0">
                <a:latin typeface="Palatino" pitchFamily="2" charset="77"/>
                <a:ea typeface="Palatino" pitchFamily="2" charset="77"/>
              </a:rPr>
              <a:t>Monte Carlo allows us to understand the variability and uncertainty in the model by running the simulation multiple times and collecting statistics for the number of S, I and R over time.</a:t>
            </a:r>
          </a:p>
          <a:p>
            <a:endParaRPr lang="en-GB" sz="1800" dirty="0">
              <a:latin typeface="Palatino" pitchFamily="2" charset="77"/>
              <a:ea typeface="Palatino" pitchFamily="2" charset="77"/>
            </a:endParaRPr>
          </a:p>
          <a:p>
            <a:endParaRPr lang="en-US" dirty="0"/>
          </a:p>
        </p:txBody>
      </p:sp>
      <p:sp>
        <p:nvSpPr>
          <p:cNvPr id="11" name="TextBox 10">
            <a:extLst>
              <a:ext uri="{FF2B5EF4-FFF2-40B4-BE49-F238E27FC236}">
                <a16:creationId xmlns:a16="http://schemas.microsoft.com/office/drawing/2014/main" id="{41951BFF-6A9C-8F80-5918-7B8BAE1D6C18}"/>
              </a:ext>
            </a:extLst>
          </p:cNvPr>
          <p:cNvSpPr txBox="1"/>
          <p:nvPr/>
        </p:nvSpPr>
        <p:spPr>
          <a:xfrm>
            <a:off x="1229963" y="2590590"/>
            <a:ext cx="4230679" cy="4093428"/>
          </a:xfrm>
          <a:prstGeom prst="rect">
            <a:avLst/>
          </a:prstGeom>
          <a:noFill/>
        </p:spPr>
        <p:txBody>
          <a:bodyPr wrap="square" rtlCol="0">
            <a:spAutoFit/>
          </a:bodyPr>
          <a:lstStyle/>
          <a:p>
            <a:r>
              <a:rPr lang="en-GB" sz="2200" b="1" dirty="0">
                <a:latin typeface="Palatino" pitchFamily="2" charset="77"/>
                <a:ea typeface="Palatino" pitchFamily="2" charset="77"/>
              </a:rPr>
              <a:t>Martingales</a:t>
            </a:r>
            <a:r>
              <a:rPr lang="en-GB" sz="2200" dirty="0">
                <a:latin typeface="Palatino" pitchFamily="2" charset="77"/>
                <a:ea typeface="Palatino" pitchFamily="2" charset="77"/>
              </a:rPr>
              <a:t>: Model a fair game that helps in understanding the expected behaviour of the epidemic process. The conditional expected value of the next value in the process is equal to the current value given all prior information, so the expected value of the future state is fair and unbiased based on the current state.</a:t>
            </a:r>
          </a:p>
          <a:p>
            <a:endParaRPr lang="en-US" dirty="0"/>
          </a:p>
        </p:txBody>
      </p:sp>
    </p:spTree>
    <p:extLst>
      <p:ext uri="{BB962C8B-B14F-4D97-AF65-F5344CB8AC3E}">
        <p14:creationId xmlns:p14="http://schemas.microsoft.com/office/powerpoint/2010/main" val="732043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 calcmode="lin" valueType="num">
                                      <p:cBhvr additive="base">
                                        <p:cTn id="2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nodeType="clickEffect">
                                  <p:stCondLst>
                                    <p:cond delay="0"/>
                                  </p:stCondLst>
                                  <p:childTnLst>
                                    <p:animEffect transition="out" filter="blinds(horizontal)">
                                      <p:cBhvr>
                                        <p:cTn id="30" dur="500"/>
                                        <p:tgtEl>
                                          <p:spTgt spid="8">
                                            <p:txEl>
                                              <p:pRg st="0" end="0"/>
                                            </p:txEl>
                                          </p:spTgt>
                                        </p:tgtEl>
                                      </p:cBhvr>
                                    </p:animEffect>
                                    <p:set>
                                      <p:cBhvr>
                                        <p:cTn id="31" dur="1" fill="hold">
                                          <p:stCondLst>
                                            <p:cond delay="499"/>
                                          </p:stCondLst>
                                        </p:cTn>
                                        <p:tgtEl>
                                          <p:spTgt spid="8">
                                            <p:txEl>
                                              <p:pRg st="0" end="0"/>
                                            </p:txEl>
                                          </p:spTgt>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
                                            <p:txEl>
                                              <p:pRg st="0" end="0"/>
                                            </p:txEl>
                                          </p:spTgt>
                                        </p:tgtEl>
                                        <p:attrNameLst>
                                          <p:attrName>style.visibility</p:attrName>
                                        </p:attrNameLst>
                                      </p:cBhvr>
                                      <p:to>
                                        <p:strVal val="visible"/>
                                      </p:to>
                                    </p:set>
                                    <p:anim calcmode="lin" valueType="num">
                                      <p:cBhvr additive="base">
                                        <p:cTn id="36"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ECAA5-7CC1-E426-9F66-D841D7CCD07D}"/>
              </a:ext>
            </a:extLst>
          </p:cNvPr>
          <p:cNvSpPr>
            <a:spLocks noGrp="1"/>
          </p:cNvSpPr>
          <p:nvPr>
            <p:ph type="title"/>
          </p:nvPr>
        </p:nvSpPr>
        <p:spPr>
          <a:xfrm>
            <a:off x="1587710" y="455363"/>
            <a:ext cx="9486690" cy="819646"/>
          </a:xfrm>
        </p:spPr>
        <p:txBody>
          <a:bodyPr/>
          <a:lstStyle/>
          <a:p>
            <a:r>
              <a:rPr lang="en-US" dirty="0"/>
              <a:t>Adoption to Technology</a:t>
            </a:r>
          </a:p>
        </p:txBody>
      </p:sp>
      <p:sp>
        <p:nvSpPr>
          <p:cNvPr id="3" name="Content Placeholder 2">
            <a:extLst>
              <a:ext uri="{FF2B5EF4-FFF2-40B4-BE49-F238E27FC236}">
                <a16:creationId xmlns:a16="http://schemas.microsoft.com/office/drawing/2014/main" id="{B557553A-2D3E-07BF-53C3-2A10CAAD65FF}"/>
              </a:ext>
            </a:extLst>
          </p:cNvPr>
          <p:cNvSpPr>
            <a:spLocks noGrp="1"/>
          </p:cNvSpPr>
          <p:nvPr>
            <p:ph idx="1"/>
          </p:nvPr>
        </p:nvSpPr>
        <p:spPr>
          <a:xfrm>
            <a:off x="1587709" y="1275009"/>
            <a:ext cx="10054791" cy="4811159"/>
          </a:xfrm>
        </p:spPr>
        <p:txBody>
          <a:bodyPr/>
          <a:lstStyle/>
          <a:p>
            <a:pPr marL="0" indent="0">
              <a:buNone/>
            </a:pPr>
            <a:r>
              <a:rPr lang="en-US" sz="2400" b="1" i="1" dirty="0">
                <a:latin typeface="Palatino" pitchFamily="2" charset="77"/>
                <a:ea typeface="Palatino" pitchFamily="2" charset="77"/>
              </a:rPr>
              <a:t>Introducing new letters:</a:t>
            </a:r>
          </a:p>
          <a:p>
            <a:r>
              <a:rPr lang="en-GB" dirty="0">
                <a:latin typeface="Palatino" pitchFamily="2" charset="77"/>
                <a:ea typeface="Palatino" pitchFamily="2" charset="77"/>
              </a:rPr>
              <a:t>Susceptible (S): Individuals who are potential adopters of the technology.</a:t>
            </a:r>
          </a:p>
          <a:p>
            <a:r>
              <a:rPr lang="en-GB" i="1" dirty="0">
                <a:latin typeface="Palatino" pitchFamily="2" charset="77"/>
                <a:ea typeface="Palatino" pitchFamily="2" charset="77"/>
              </a:rPr>
              <a:t>Adopters (A): Individuals currently using the technology.</a:t>
            </a:r>
          </a:p>
          <a:p>
            <a:r>
              <a:rPr lang="en-GB" i="1" dirty="0">
                <a:latin typeface="Palatino" pitchFamily="2" charset="77"/>
                <a:ea typeface="Palatino" pitchFamily="2" charset="77"/>
              </a:rPr>
              <a:t>Non-Adopters (N): Individuals who choose not to adopt the technology at all.</a:t>
            </a:r>
          </a:p>
          <a:p>
            <a:r>
              <a:rPr lang="en-GB" i="1" dirty="0">
                <a:latin typeface="Palatino" pitchFamily="2" charset="77"/>
                <a:ea typeface="Palatino" pitchFamily="2" charset="77"/>
              </a:rPr>
              <a:t>Persistent Users (P}: Individuals who continue to use the technology without transitioning to resistance.</a:t>
            </a:r>
          </a:p>
          <a:p>
            <a:r>
              <a:rPr lang="en-GB" dirty="0">
                <a:latin typeface="Palatino" pitchFamily="2" charset="77"/>
                <a:ea typeface="Palatino" pitchFamily="2" charset="77"/>
              </a:rPr>
              <a:t>Resistant (R): Individuals who have adopted the technology but have since stopped using it or become immune to further adoption.</a:t>
            </a:r>
          </a:p>
        </p:txBody>
      </p:sp>
      <p:pic>
        <p:nvPicPr>
          <p:cNvPr id="6" name="Picture 5">
            <a:extLst>
              <a:ext uri="{FF2B5EF4-FFF2-40B4-BE49-F238E27FC236}">
                <a16:creationId xmlns:a16="http://schemas.microsoft.com/office/drawing/2014/main" id="{9F05C4A1-125F-4719-6422-A63B146AF110}"/>
              </a:ext>
            </a:extLst>
          </p:cNvPr>
          <p:cNvPicPr>
            <a:picLocks noChangeAspect="1"/>
          </p:cNvPicPr>
          <p:nvPr/>
        </p:nvPicPr>
        <p:blipFill>
          <a:blip r:embed="rId2"/>
          <a:stretch>
            <a:fillRect/>
          </a:stretch>
        </p:blipFill>
        <p:spPr>
          <a:xfrm>
            <a:off x="6591509" y="1275009"/>
            <a:ext cx="5166901" cy="4307982"/>
          </a:xfrm>
          <a:prstGeom prst="rect">
            <a:avLst/>
          </a:prstGeom>
        </p:spPr>
      </p:pic>
      <p:pic>
        <p:nvPicPr>
          <p:cNvPr id="8" name="Picture 7" descr="A close-up of black text&#10;&#10;Description automatically generated">
            <a:extLst>
              <a:ext uri="{FF2B5EF4-FFF2-40B4-BE49-F238E27FC236}">
                <a16:creationId xmlns:a16="http://schemas.microsoft.com/office/drawing/2014/main" id="{C4154C3A-DE1D-3622-DF2E-630C0E97DD40}"/>
              </a:ext>
            </a:extLst>
          </p:cNvPr>
          <p:cNvPicPr>
            <a:picLocks noChangeAspect="1"/>
          </p:cNvPicPr>
          <p:nvPr/>
        </p:nvPicPr>
        <p:blipFill>
          <a:blip r:embed="rId3"/>
          <a:stretch>
            <a:fillRect/>
          </a:stretch>
        </p:blipFill>
        <p:spPr>
          <a:xfrm>
            <a:off x="1327255" y="2608642"/>
            <a:ext cx="5003800" cy="1640715"/>
          </a:xfrm>
          <a:prstGeom prst="rect">
            <a:avLst/>
          </a:prstGeom>
        </p:spPr>
      </p:pic>
      <p:pic>
        <p:nvPicPr>
          <p:cNvPr id="10" name="Picture 9" descr="A graph of different colored lines&#10;&#10;Description automatically generated">
            <a:extLst>
              <a:ext uri="{FF2B5EF4-FFF2-40B4-BE49-F238E27FC236}">
                <a16:creationId xmlns:a16="http://schemas.microsoft.com/office/drawing/2014/main" id="{DBB2EC2A-06C1-285C-568C-99B08772773C}"/>
              </a:ext>
            </a:extLst>
          </p:cNvPr>
          <p:cNvPicPr>
            <a:picLocks noChangeAspect="1"/>
          </p:cNvPicPr>
          <p:nvPr/>
        </p:nvPicPr>
        <p:blipFill>
          <a:blip r:embed="rId4"/>
          <a:stretch>
            <a:fillRect/>
          </a:stretch>
        </p:blipFill>
        <p:spPr>
          <a:xfrm>
            <a:off x="3582498" y="1275009"/>
            <a:ext cx="6018021" cy="4307982"/>
          </a:xfrm>
          <a:prstGeom prst="rect">
            <a:avLst/>
          </a:prstGeom>
        </p:spPr>
      </p:pic>
      <p:sp>
        <p:nvSpPr>
          <p:cNvPr id="11" name="TextBox 10">
            <a:extLst>
              <a:ext uri="{FF2B5EF4-FFF2-40B4-BE49-F238E27FC236}">
                <a16:creationId xmlns:a16="http://schemas.microsoft.com/office/drawing/2014/main" id="{0FAEFE8C-6140-729E-8A39-F5C9770011CD}"/>
              </a:ext>
            </a:extLst>
          </p:cNvPr>
          <p:cNvSpPr txBox="1"/>
          <p:nvPr/>
        </p:nvSpPr>
        <p:spPr>
          <a:xfrm>
            <a:off x="5386370" y="5702249"/>
            <a:ext cx="2659702" cy="400110"/>
          </a:xfrm>
          <a:prstGeom prst="rect">
            <a:avLst/>
          </a:prstGeom>
          <a:noFill/>
        </p:spPr>
        <p:txBody>
          <a:bodyPr wrap="none" rtlCol="0">
            <a:spAutoFit/>
          </a:bodyPr>
          <a:lstStyle/>
          <a:p>
            <a:r>
              <a:rPr lang="en-US" sz="2000" dirty="0">
                <a:latin typeface="Palatino" pitchFamily="2" charset="77"/>
                <a:ea typeface="Palatino" pitchFamily="2" charset="77"/>
              </a:rPr>
              <a:t>Deterministic SANPR</a:t>
            </a:r>
          </a:p>
        </p:txBody>
      </p:sp>
      <p:pic>
        <p:nvPicPr>
          <p:cNvPr id="7170" name="Picture 2">
            <a:extLst>
              <a:ext uri="{FF2B5EF4-FFF2-40B4-BE49-F238E27FC236}">
                <a16:creationId xmlns:a16="http://schemas.microsoft.com/office/drawing/2014/main" id="{CBF2131B-F6BF-6C14-5C35-90C71C0DCB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8037" y="1152695"/>
            <a:ext cx="6970046" cy="453336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0E79B19-DA08-9D11-9003-519544ECB20F}"/>
              </a:ext>
            </a:extLst>
          </p:cNvPr>
          <p:cNvSpPr txBox="1"/>
          <p:nvPr/>
        </p:nvSpPr>
        <p:spPr>
          <a:xfrm>
            <a:off x="5444999" y="5715294"/>
            <a:ext cx="2456122" cy="430887"/>
          </a:xfrm>
          <a:prstGeom prst="rect">
            <a:avLst/>
          </a:prstGeom>
          <a:noFill/>
        </p:spPr>
        <p:txBody>
          <a:bodyPr wrap="none" rtlCol="0">
            <a:spAutoFit/>
          </a:bodyPr>
          <a:lstStyle/>
          <a:p>
            <a:r>
              <a:rPr lang="en-US" sz="2200" dirty="0">
                <a:latin typeface="Palatino" pitchFamily="2" charset="77"/>
                <a:ea typeface="Palatino" pitchFamily="2" charset="77"/>
              </a:rPr>
              <a:t>Stochastic SANPR</a:t>
            </a:r>
          </a:p>
        </p:txBody>
      </p:sp>
      <p:pic>
        <p:nvPicPr>
          <p:cNvPr id="7174" name="Picture 6">
            <a:extLst>
              <a:ext uri="{FF2B5EF4-FFF2-40B4-BE49-F238E27FC236}">
                <a16:creationId xmlns:a16="http://schemas.microsoft.com/office/drawing/2014/main" id="{7F6295CB-7D8B-33DF-C3A4-F6FDF3AB52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6927" y="1152694"/>
            <a:ext cx="8124166" cy="4993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916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blinds(horizontal)">
                                      <p:cBhvr>
                                        <p:cTn id="19" dur="500"/>
                                        <p:tgtEl>
                                          <p:spTgt spid="3">
                                            <p:txEl>
                                              <p:pRg st="2" end="2"/>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3" presetClass="exit" presetSubtype="10" fill="hold" nodeType="clickEffect">
                                  <p:stCondLst>
                                    <p:cond delay="0"/>
                                  </p:stCondLst>
                                  <p:childTnLst>
                                    <p:animEffect transition="out" filter="blinds(horizontal)">
                                      <p:cBhvr>
                                        <p:cTn id="33" dur="500"/>
                                        <p:tgtEl>
                                          <p:spTgt spid="3">
                                            <p:txEl>
                                              <p:pRg st="0" end="0"/>
                                            </p:txEl>
                                          </p:spTgt>
                                        </p:tgtEl>
                                      </p:cBhvr>
                                    </p:animEffect>
                                    <p:set>
                                      <p:cBhvr>
                                        <p:cTn id="34" dur="1" fill="hold">
                                          <p:stCondLst>
                                            <p:cond delay="499"/>
                                          </p:stCondLst>
                                        </p:cTn>
                                        <p:tgtEl>
                                          <p:spTgt spid="3">
                                            <p:txEl>
                                              <p:pRg st="0" end="0"/>
                                            </p:txEl>
                                          </p:spTgt>
                                        </p:tgtEl>
                                        <p:attrNameLst>
                                          <p:attrName>style.visibility</p:attrName>
                                        </p:attrNameLst>
                                      </p:cBhvr>
                                      <p:to>
                                        <p:strVal val="hidden"/>
                                      </p:to>
                                    </p:set>
                                  </p:childTnLst>
                                </p:cTn>
                              </p:par>
                              <p:par>
                                <p:cTn id="35" presetID="3" presetClass="exit" presetSubtype="10" fill="hold" nodeType="withEffect">
                                  <p:stCondLst>
                                    <p:cond delay="0"/>
                                  </p:stCondLst>
                                  <p:childTnLst>
                                    <p:animEffect transition="out" filter="blinds(horizontal)">
                                      <p:cBhvr>
                                        <p:cTn id="36" dur="500"/>
                                        <p:tgtEl>
                                          <p:spTgt spid="3">
                                            <p:txEl>
                                              <p:pRg st="1" end="1"/>
                                            </p:txEl>
                                          </p:spTgt>
                                        </p:tgtEl>
                                      </p:cBhvr>
                                    </p:animEffect>
                                    <p:set>
                                      <p:cBhvr>
                                        <p:cTn id="37" dur="1" fill="hold">
                                          <p:stCondLst>
                                            <p:cond delay="499"/>
                                          </p:stCondLst>
                                        </p:cTn>
                                        <p:tgtEl>
                                          <p:spTgt spid="3">
                                            <p:txEl>
                                              <p:pRg st="1" end="1"/>
                                            </p:txEl>
                                          </p:spTgt>
                                        </p:tgtEl>
                                        <p:attrNameLst>
                                          <p:attrName>style.visibility</p:attrName>
                                        </p:attrNameLst>
                                      </p:cBhvr>
                                      <p:to>
                                        <p:strVal val="hidden"/>
                                      </p:to>
                                    </p:set>
                                  </p:childTnLst>
                                </p:cTn>
                              </p:par>
                              <p:par>
                                <p:cTn id="38" presetID="3" presetClass="exit" presetSubtype="10" fill="hold" nodeType="withEffect">
                                  <p:stCondLst>
                                    <p:cond delay="0"/>
                                  </p:stCondLst>
                                  <p:childTnLst>
                                    <p:animEffect transition="out" filter="blinds(horizontal)">
                                      <p:cBhvr>
                                        <p:cTn id="39" dur="500"/>
                                        <p:tgtEl>
                                          <p:spTgt spid="3">
                                            <p:txEl>
                                              <p:pRg st="2" end="2"/>
                                            </p:txEl>
                                          </p:spTgt>
                                        </p:tgtEl>
                                      </p:cBhvr>
                                    </p:animEffect>
                                    <p:set>
                                      <p:cBhvr>
                                        <p:cTn id="40" dur="1" fill="hold">
                                          <p:stCondLst>
                                            <p:cond delay="499"/>
                                          </p:stCondLst>
                                        </p:cTn>
                                        <p:tgtEl>
                                          <p:spTgt spid="3">
                                            <p:txEl>
                                              <p:pRg st="2" end="2"/>
                                            </p:txEl>
                                          </p:spTgt>
                                        </p:tgtEl>
                                        <p:attrNameLst>
                                          <p:attrName>style.visibility</p:attrName>
                                        </p:attrNameLst>
                                      </p:cBhvr>
                                      <p:to>
                                        <p:strVal val="hidden"/>
                                      </p:to>
                                    </p:set>
                                  </p:childTnLst>
                                </p:cTn>
                              </p:par>
                              <p:par>
                                <p:cTn id="41" presetID="3" presetClass="exit" presetSubtype="10" fill="hold" nodeType="withEffect">
                                  <p:stCondLst>
                                    <p:cond delay="0"/>
                                  </p:stCondLst>
                                  <p:childTnLst>
                                    <p:animEffect transition="out" filter="blinds(horizontal)">
                                      <p:cBhvr>
                                        <p:cTn id="42" dur="500"/>
                                        <p:tgtEl>
                                          <p:spTgt spid="3">
                                            <p:txEl>
                                              <p:pRg st="3" end="3"/>
                                            </p:txEl>
                                          </p:spTgt>
                                        </p:tgtEl>
                                      </p:cBhvr>
                                    </p:animEffect>
                                    <p:set>
                                      <p:cBhvr>
                                        <p:cTn id="43" dur="1" fill="hold">
                                          <p:stCondLst>
                                            <p:cond delay="499"/>
                                          </p:stCondLst>
                                        </p:cTn>
                                        <p:tgtEl>
                                          <p:spTgt spid="3">
                                            <p:txEl>
                                              <p:pRg st="3" end="3"/>
                                            </p:txEl>
                                          </p:spTgt>
                                        </p:tgtEl>
                                        <p:attrNameLst>
                                          <p:attrName>style.visibility</p:attrName>
                                        </p:attrNameLst>
                                      </p:cBhvr>
                                      <p:to>
                                        <p:strVal val="hidden"/>
                                      </p:to>
                                    </p:set>
                                  </p:childTnLst>
                                </p:cTn>
                              </p:par>
                              <p:par>
                                <p:cTn id="44" presetID="3" presetClass="exit" presetSubtype="10" fill="hold" nodeType="withEffect">
                                  <p:stCondLst>
                                    <p:cond delay="0"/>
                                  </p:stCondLst>
                                  <p:childTnLst>
                                    <p:animEffect transition="out" filter="blinds(horizontal)">
                                      <p:cBhvr>
                                        <p:cTn id="45" dur="500"/>
                                        <p:tgtEl>
                                          <p:spTgt spid="3">
                                            <p:txEl>
                                              <p:pRg st="4" end="4"/>
                                            </p:txEl>
                                          </p:spTgt>
                                        </p:tgtEl>
                                      </p:cBhvr>
                                    </p:animEffect>
                                    <p:set>
                                      <p:cBhvr>
                                        <p:cTn id="46" dur="1" fill="hold">
                                          <p:stCondLst>
                                            <p:cond delay="499"/>
                                          </p:stCondLst>
                                        </p:cTn>
                                        <p:tgtEl>
                                          <p:spTgt spid="3">
                                            <p:txEl>
                                              <p:pRg st="4" end="4"/>
                                            </p:txEl>
                                          </p:spTgt>
                                        </p:tgtEl>
                                        <p:attrNameLst>
                                          <p:attrName>style.visibility</p:attrName>
                                        </p:attrNameLst>
                                      </p:cBhvr>
                                      <p:to>
                                        <p:strVal val="hidden"/>
                                      </p:to>
                                    </p:set>
                                  </p:childTnLst>
                                </p:cTn>
                              </p:par>
                              <p:par>
                                <p:cTn id="47" presetID="3" presetClass="exit" presetSubtype="10" fill="hold" nodeType="withEffect">
                                  <p:stCondLst>
                                    <p:cond delay="0"/>
                                  </p:stCondLst>
                                  <p:childTnLst>
                                    <p:animEffect transition="out" filter="blinds(horizontal)">
                                      <p:cBhvr>
                                        <p:cTn id="48" dur="500"/>
                                        <p:tgtEl>
                                          <p:spTgt spid="3">
                                            <p:txEl>
                                              <p:pRg st="5" end="5"/>
                                            </p:txEl>
                                          </p:spTgt>
                                        </p:tgtEl>
                                      </p:cBhvr>
                                    </p:animEffect>
                                    <p:set>
                                      <p:cBhvr>
                                        <p:cTn id="49" dur="1" fill="hold">
                                          <p:stCondLst>
                                            <p:cond delay="499"/>
                                          </p:stCondLst>
                                        </p:cTn>
                                        <p:tgtEl>
                                          <p:spTgt spid="3">
                                            <p:txEl>
                                              <p:pRg st="5" end="5"/>
                                            </p:txEl>
                                          </p:spTgt>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6"/>
                                        </p:tgtEl>
                                        <p:attrNameLst>
                                          <p:attrName>style.visibility</p:attrName>
                                        </p:attrNameLst>
                                      </p:cBhvr>
                                      <p:to>
                                        <p:strVal val="visible"/>
                                      </p:to>
                                    </p:set>
                                    <p:anim calcmode="lin" valueType="num">
                                      <p:cBhvr additive="base">
                                        <p:cTn id="54" dur="500" fill="hold"/>
                                        <p:tgtEl>
                                          <p:spTgt spid="6"/>
                                        </p:tgtEl>
                                        <p:attrNameLst>
                                          <p:attrName>ppt_x</p:attrName>
                                        </p:attrNameLst>
                                      </p:cBhvr>
                                      <p:tavLst>
                                        <p:tav tm="0">
                                          <p:val>
                                            <p:strVal val="#ppt_x"/>
                                          </p:val>
                                        </p:tav>
                                        <p:tav tm="100000">
                                          <p:val>
                                            <p:strVal val="#ppt_x"/>
                                          </p:val>
                                        </p:tav>
                                      </p:tavLst>
                                    </p:anim>
                                    <p:anim calcmode="lin" valueType="num">
                                      <p:cBhvr additive="base">
                                        <p:cTn id="5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8"/>
                                        </p:tgtEl>
                                        <p:attrNameLst>
                                          <p:attrName>style.visibility</p:attrName>
                                        </p:attrNameLst>
                                      </p:cBhvr>
                                      <p:to>
                                        <p:strVal val="visible"/>
                                      </p:to>
                                    </p:set>
                                    <p:anim calcmode="lin" valueType="num">
                                      <p:cBhvr additive="base">
                                        <p:cTn id="60" dur="500" fill="hold"/>
                                        <p:tgtEl>
                                          <p:spTgt spid="8"/>
                                        </p:tgtEl>
                                        <p:attrNameLst>
                                          <p:attrName>ppt_x</p:attrName>
                                        </p:attrNameLst>
                                      </p:cBhvr>
                                      <p:tavLst>
                                        <p:tav tm="0">
                                          <p:val>
                                            <p:strVal val="#ppt_x"/>
                                          </p:val>
                                        </p:tav>
                                        <p:tav tm="100000">
                                          <p:val>
                                            <p:strVal val="#ppt_x"/>
                                          </p:val>
                                        </p:tav>
                                      </p:tavLst>
                                    </p:anim>
                                    <p:anim calcmode="lin" valueType="num">
                                      <p:cBhvr additive="base">
                                        <p:cTn id="6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3" presetClass="exit" presetSubtype="10" fill="hold" nodeType="clickEffect">
                                  <p:stCondLst>
                                    <p:cond delay="0"/>
                                  </p:stCondLst>
                                  <p:childTnLst>
                                    <p:animEffect transition="out" filter="blinds(horizontal)">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3" presetClass="exit" presetSubtype="10" fill="hold" nodeType="clickEffect">
                                  <p:stCondLst>
                                    <p:cond delay="0"/>
                                  </p:stCondLst>
                                  <p:childTnLst>
                                    <p:animEffect transition="out" filter="blinds(horizontal)">
                                      <p:cBhvr>
                                        <p:cTn id="70" dur="500"/>
                                        <p:tgtEl>
                                          <p:spTgt spid="8"/>
                                        </p:tgtEl>
                                      </p:cBhvr>
                                    </p:animEffect>
                                    <p:set>
                                      <p:cBhvr>
                                        <p:cTn id="71" dur="1" fill="hold">
                                          <p:stCondLst>
                                            <p:cond delay="499"/>
                                          </p:stCondLst>
                                        </p:cTn>
                                        <p:tgtEl>
                                          <p:spTgt spid="8"/>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10"/>
                                        </p:tgtEl>
                                        <p:attrNameLst>
                                          <p:attrName>style.visibility</p:attrName>
                                        </p:attrNameLst>
                                      </p:cBhvr>
                                      <p:to>
                                        <p:strVal val="visible"/>
                                      </p:to>
                                    </p:set>
                                    <p:anim calcmode="lin" valueType="num">
                                      <p:cBhvr additive="base">
                                        <p:cTn id="76" dur="500" fill="hold"/>
                                        <p:tgtEl>
                                          <p:spTgt spid="10"/>
                                        </p:tgtEl>
                                        <p:attrNameLst>
                                          <p:attrName>ppt_x</p:attrName>
                                        </p:attrNameLst>
                                      </p:cBhvr>
                                      <p:tavLst>
                                        <p:tav tm="0">
                                          <p:val>
                                            <p:strVal val="#ppt_x"/>
                                          </p:val>
                                        </p:tav>
                                        <p:tav tm="100000">
                                          <p:val>
                                            <p:strVal val="#ppt_x"/>
                                          </p:val>
                                        </p:tav>
                                      </p:tavLst>
                                    </p:anim>
                                    <p:anim calcmode="lin" valueType="num">
                                      <p:cBhvr additive="base">
                                        <p:cTn id="7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11">
                                            <p:txEl>
                                              <p:pRg st="0" end="0"/>
                                            </p:txEl>
                                          </p:spTgt>
                                        </p:tgtEl>
                                        <p:attrNameLst>
                                          <p:attrName>style.visibility</p:attrName>
                                        </p:attrNameLst>
                                      </p:cBhvr>
                                      <p:to>
                                        <p:strVal val="visible"/>
                                      </p:to>
                                    </p:set>
                                    <p:anim calcmode="lin" valueType="num">
                                      <p:cBhvr additive="base">
                                        <p:cTn id="82"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3" presetClass="exit" presetSubtype="10" fill="hold" nodeType="clickEffect">
                                  <p:stCondLst>
                                    <p:cond delay="0"/>
                                  </p:stCondLst>
                                  <p:childTnLst>
                                    <p:animEffect transition="out" filter="blinds(horizontal)">
                                      <p:cBhvr>
                                        <p:cTn id="87" dur="500"/>
                                        <p:tgtEl>
                                          <p:spTgt spid="10"/>
                                        </p:tgtEl>
                                      </p:cBhvr>
                                    </p:animEffect>
                                    <p:set>
                                      <p:cBhvr>
                                        <p:cTn id="88" dur="1" fill="hold">
                                          <p:stCondLst>
                                            <p:cond delay="499"/>
                                          </p:stCondLst>
                                        </p:cTn>
                                        <p:tgtEl>
                                          <p:spTgt spid="10"/>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7170"/>
                                        </p:tgtEl>
                                        <p:attrNameLst>
                                          <p:attrName>style.visibility</p:attrName>
                                        </p:attrNameLst>
                                      </p:cBhvr>
                                      <p:to>
                                        <p:strVal val="visible"/>
                                      </p:to>
                                    </p:set>
                                    <p:anim calcmode="lin" valueType="num">
                                      <p:cBhvr additive="base">
                                        <p:cTn id="93" dur="500" fill="hold"/>
                                        <p:tgtEl>
                                          <p:spTgt spid="7170"/>
                                        </p:tgtEl>
                                        <p:attrNameLst>
                                          <p:attrName>ppt_x</p:attrName>
                                        </p:attrNameLst>
                                      </p:cBhvr>
                                      <p:tavLst>
                                        <p:tav tm="0">
                                          <p:val>
                                            <p:strVal val="#ppt_x"/>
                                          </p:val>
                                        </p:tav>
                                        <p:tav tm="100000">
                                          <p:val>
                                            <p:strVal val="#ppt_x"/>
                                          </p:val>
                                        </p:tav>
                                      </p:tavLst>
                                    </p:anim>
                                    <p:anim calcmode="lin" valueType="num">
                                      <p:cBhvr additive="base">
                                        <p:cTn id="94"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3" presetClass="exit" presetSubtype="10" fill="hold" nodeType="clickEffect">
                                  <p:stCondLst>
                                    <p:cond delay="0"/>
                                  </p:stCondLst>
                                  <p:childTnLst>
                                    <p:animEffect transition="out" filter="blinds(horizontal)">
                                      <p:cBhvr>
                                        <p:cTn id="98" dur="500"/>
                                        <p:tgtEl>
                                          <p:spTgt spid="11">
                                            <p:txEl>
                                              <p:pRg st="0" end="0"/>
                                            </p:txEl>
                                          </p:spTgt>
                                        </p:tgtEl>
                                      </p:cBhvr>
                                    </p:animEffect>
                                    <p:set>
                                      <p:cBhvr>
                                        <p:cTn id="99"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nodeType="clickEffect">
                                  <p:stCondLst>
                                    <p:cond delay="0"/>
                                  </p:stCondLst>
                                  <p:childTnLst>
                                    <p:set>
                                      <p:cBhvr>
                                        <p:cTn id="103" dur="1" fill="hold">
                                          <p:stCondLst>
                                            <p:cond delay="0"/>
                                          </p:stCondLst>
                                        </p:cTn>
                                        <p:tgtEl>
                                          <p:spTgt spid="12">
                                            <p:txEl>
                                              <p:pRg st="0" end="0"/>
                                            </p:txEl>
                                          </p:spTgt>
                                        </p:tgtEl>
                                        <p:attrNameLst>
                                          <p:attrName>style.visibility</p:attrName>
                                        </p:attrNameLst>
                                      </p:cBhvr>
                                      <p:to>
                                        <p:strVal val="visible"/>
                                      </p:to>
                                    </p:set>
                                    <p:anim calcmode="lin" valueType="num">
                                      <p:cBhvr additive="base">
                                        <p:cTn id="10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7174"/>
                                        </p:tgtEl>
                                        <p:attrNameLst>
                                          <p:attrName>style.visibility</p:attrName>
                                        </p:attrNameLst>
                                      </p:cBhvr>
                                      <p:to>
                                        <p:strVal val="visible"/>
                                      </p:to>
                                    </p:set>
                                    <p:anim calcmode="lin" valueType="num">
                                      <p:cBhvr additive="base">
                                        <p:cTn id="110" dur="500" fill="hold"/>
                                        <p:tgtEl>
                                          <p:spTgt spid="7174"/>
                                        </p:tgtEl>
                                        <p:attrNameLst>
                                          <p:attrName>ppt_x</p:attrName>
                                        </p:attrNameLst>
                                      </p:cBhvr>
                                      <p:tavLst>
                                        <p:tav tm="0">
                                          <p:val>
                                            <p:strVal val="#ppt_x"/>
                                          </p:val>
                                        </p:tav>
                                        <p:tav tm="100000">
                                          <p:val>
                                            <p:strVal val="#ppt_x"/>
                                          </p:val>
                                        </p:tav>
                                      </p:tavLst>
                                    </p:anim>
                                    <p:anim calcmode="lin" valueType="num">
                                      <p:cBhvr additive="base">
                                        <p:cTn id="111" dur="500" fill="hold"/>
                                        <p:tgtEl>
                                          <p:spTgt spid="71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453DB-CF47-0E5B-E0CD-1ECC58D8B3E2}"/>
              </a:ext>
            </a:extLst>
          </p:cNvPr>
          <p:cNvSpPr>
            <a:spLocks noGrp="1"/>
          </p:cNvSpPr>
          <p:nvPr>
            <p:ph type="title"/>
          </p:nvPr>
        </p:nvSpPr>
        <p:spPr>
          <a:xfrm>
            <a:off x="1587710" y="455363"/>
            <a:ext cx="9486690" cy="871162"/>
          </a:xfrm>
        </p:spPr>
        <p:txBody>
          <a:bodyPr/>
          <a:lstStyle/>
          <a:p>
            <a:r>
              <a:rPr lang="en-US" dirty="0"/>
              <a:t>Conclusion</a:t>
            </a:r>
          </a:p>
        </p:txBody>
      </p:sp>
      <p:sp>
        <p:nvSpPr>
          <p:cNvPr id="3" name="Content Placeholder 2">
            <a:extLst>
              <a:ext uri="{FF2B5EF4-FFF2-40B4-BE49-F238E27FC236}">
                <a16:creationId xmlns:a16="http://schemas.microsoft.com/office/drawing/2014/main" id="{6F5F1107-134D-2412-C271-5B115D04E18B}"/>
              </a:ext>
            </a:extLst>
          </p:cNvPr>
          <p:cNvSpPr>
            <a:spLocks noGrp="1"/>
          </p:cNvSpPr>
          <p:nvPr>
            <p:ph idx="1"/>
          </p:nvPr>
        </p:nvSpPr>
        <p:spPr>
          <a:xfrm>
            <a:off x="1587710" y="1872039"/>
            <a:ext cx="9486690" cy="2833350"/>
          </a:xfrm>
        </p:spPr>
        <p:txBody>
          <a:bodyPr>
            <a:normAutofit/>
          </a:bodyPr>
          <a:lstStyle/>
          <a:p>
            <a:r>
              <a:rPr lang="en-US" sz="2400" dirty="0">
                <a:latin typeface="Palatino" pitchFamily="2" charset="77"/>
                <a:ea typeface="Palatino" pitchFamily="2" charset="77"/>
              </a:rPr>
              <a:t>Introduce deterministic SIR and stochastic SIR</a:t>
            </a:r>
          </a:p>
          <a:p>
            <a:r>
              <a:rPr lang="en-US" sz="2400" dirty="0">
                <a:latin typeface="Palatino" pitchFamily="2" charset="77"/>
                <a:ea typeface="Palatino" pitchFamily="2" charset="77"/>
              </a:rPr>
              <a:t>Introduce network and network centrality</a:t>
            </a:r>
          </a:p>
          <a:p>
            <a:r>
              <a:rPr lang="en-US" sz="2400" dirty="0">
                <a:latin typeface="Palatino" pitchFamily="2" charset="77"/>
                <a:ea typeface="Palatino" pitchFamily="2" charset="77"/>
              </a:rPr>
              <a:t>Produce our network based on social </a:t>
            </a:r>
            <a:r>
              <a:rPr lang="en-US" sz="2400" dirty="0" err="1">
                <a:latin typeface="Palatino" pitchFamily="2" charset="77"/>
                <a:ea typeface="Palatino" pitchFamily="2" charset="77"/>
              </a:rPr>
              <a:t>behaviours</a:t>
            </a:r>
            <a:endParaRPr lang="en-US" sz="2400" dirty="0">
              <a:latin typeface="Palatino" pitchFamily="2" charset="77"/>
              <a:ea typeface="Palatino" pitchFamily="2" charset="77"/>
            </a:endParaRPr>
          </a:p>
          <a:p>
            <a:r>
              <a:rPr lang="en-US" sz="2400" dirty="0">
                <a:latin typeface="Palatino" pitchFamily="2" charset="77"/>
                <a:ea typeface="Palatino" pitchFamily="2" charset="77"/>
              </a:rPr>
              <a:t>Adapt technology SIR model in our network.</a:t>
            </a:r>
          </a:p>
        </p:txBody>
      </p:sp>
      <p:sp>
        <p:nvSpPr>
          <p:cNvPr id="4" name="TextBox 3">
            <a:extLst>
              <a:ext uri="{FF2B5EF4-FFF2-40B4-BE49-F238E27FC236}">
                <a16:creationId xmlns:a16="http://schemas.microsoft.com/office/drawing/2014/main" id="{BB719150-077A-EC5A-F248-86DD5782317C}"/>
              </a:ext>
            </a:extLst>
          </p:cNvPr>
          <p:cNvSpPr txBox="1"/>
          <p:nvPr/>
        </p:nvSpPr>
        <p:spPr>
          <a:xfrm>
            <a:off x="6117465" y="4404575"/>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015CC93E-E335-85A1-6B75-81CE27D50BA8}"/>
              </a:ext>
            </a:extLst>
          </p:cNvPr>
          <p:cNvSpPr txBox="1"/>
          <p:nvPr/>
        </p:nvSpPr>
        <p:spPr>
          <a:xfrm>
            <a:off x="3218287" y="2535622"/>
            <a:ext cx="7856113" cy="1323439"/>
          </a:xfrm>
          <a:prstGeom prst="rect">
            <a:avLst/>
          </a:prstGeom>
          <a:noFill/>
        </p:spPr>
        <p:txBody>
          <a:bodyPr wrap="square" rtlCol="0">
            <a:spAutoFit/>
          </a:bodyPr>
          <a:lstStyle/>
          <a:p>
            <a:r>
              <a:rPr lang="en-US" sz="8000" dirty="0">
                <a:latin typeface="Palatino" pitchFamily="2" charset="77"/>
                <a:ea typeface="Palatino" pitchFamily="2" charset="77"/>
              </a:rPr>
              <a:t>THANK YOU!</a:t>
            </a:r>
          </a:p>
        </p:txBody>
      </p:sp>
    </p:spTree>
    <p:extLst>
      <p:ext uri="{BB962C8B-B14F-4D97-AF65-F5344CB8AC3E}">
        <p14:creationId xmlns:p14="http://schemas.microsoft.com/office/powerpoint/2010/main" val="1754795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nodeType="clickEffect">
                                  <p:stCondLst>
                                    <p:cond delay="0"/>
                                  </p:stCondLst>
                                  <p:childTnLst>
                                    <p:animEffect transition="out" filter="blinds(horizontal)">
                                      <p:cBhvr>
                                        <p:cTn id="22" dur="500"/>
                                        <p:tgtEl>
                                          <p:spTgt spid="3">
                                            <p:txEl>
                                              <p:pRg st="0" end="0"/>
                                            </p:txEl>
                                          </p:spTgt>
                                        </p:tgtEl>
                                      </p:cBhvr>
                                    </p:animEffect>
                                    <p:set>
                                      <p:cBhvr>
                                        <p:cTn id="23" dur="1" fill="hold">
                                          <p:stCondLst>
                                            <p:cond delay="499"/>
                                          </p:stCondLst>
                                        </p:cTn>
                                        <p:tgtEl>
                                          <p:spTgt spid="3">
                                            <p:txEl>
                                              <p:pRg st="0" end="0"/>
                                            </p:txEl>
                                          </p:spTgt>
                                        </p:tgtEl>
                                        <p:attrNameLst>
                                          <p:attrName>style.visibility</p:attrName>
                                        </p:attrNameLst>
                                      </p:cBhvr>
                                      <p:to>
                                        <p:strVal val="hidden"/>
                                      </p:to>
                                    </p:set>
                                  </p:childTnLst>
                                </p:cTn>
                              </p:par>
                              <p:par>
                                <p:cTn id="24" presetID="3" presetClass="exit" presetSubtype="10" fill="hold" nodeType="withEffect">
                                  <p:stCondLst>
                                    <p:cond delay="0"/>
                                  </p:stCondLst>
                                  <p:childTnLst>
                                    <p:animEffect transition="out" filter="blinds(horizontal)">
                                      <p:cBhvr>
                                        <p:cTn id="25" dur="500"/>
                                        <p:tgtEl>
                                          <p:spTgt spid="3">
                                            <p:txEl>
                                              <p:pRg st="1" end="1"/>
                                            </p:txEl>
                                          </p:spTgt>
                                        </p:tgtEl>
                                      </p:cBhvr>
                                    </p:animEffect>
                                    <p:set>
                                      <p:cBhvr>
                                        <p:cTn id="26" dur="1" fill="hold">
                                          <p:stCondLst>
                                            <p:cond delay="499"/>
                                          </p:stCondLst>
                                        </p:cTn>
                                        <p:tgtEl>
                                          <p:spTgt spid="3">
                                            <p:txEl>
                                              <p:pRg st="1" end="1"/>
                                            </p:txEl>
                                          </p:spTgt>
                                        </p:tgtEl>
                                        <p:attrNameLst>
                                          <p:attrName>style.visibility</p:attrName>
                                        </p:attrNameLst>
                                      </p:cBhvr>
                                      <p:to>
                                        <p:strVal val="hidden"/>
                                      </p:to>
                                    </p:set>
                                  </p:childTnLst>
                                </p:cTn>
                              </p:par>
                              <p:par>
                                <p:cTn id="27" presetID="3" presetClass="exit" presetSubtype="10" fill="hold" nodeType="withEffect">
                                  <p:stCondLst>
                                    <p:cond delay="0"/>
                                  </p:stCondLst>
                                  <p:childTnLst>
                                    <p:animEffect transition="out" filter="blinds(horizontal)">
                                      <p:cBhvr>
                                        <p:cTn id="28" dur="500"/>
                                        <p:tgtEl>
                                          <p:spTgt spid="3">
                                            <p:txEl>
                                              <p:pRg st="2" end="2"/>
                                            </p:txEl>
                                          </p:spTgt>
                                        </p:tgtEl>
                                      </p:cBhvr>
                                    </p:animEffect>
                                    <p:set>
                                      <p:cBhvr>
                                        <p:cTn id="29" dur="1" fill="hold">
                                          <p:stCondLst>
                                            <p:cond delay="499"/>
                                          </p:stCondLst>
                                        </p:cTn>
                                        <p:tgtEl>
                                          <p:spTgt spid="3">
                                            <p:txEl>
                                              <p:pRg st="2" end="2"/>
                                            </p:txEl>
                                          </p:spTgt>
                                        </p:tgtEl>
                                        <p:attrNameLst>
                                          <p:attrName>style.visibility</p:attrName>
                                        </p:attrNameLst>
                                      </p:cBhvr>
                                      <p:to>
                                        <p:strVal val="hidden"/>
                                      </p:to>
                                    </p:set>
                                  </p:childTnLst>
                                </p:cTn>
                              </p:par>
                              <p:par>
                                <p:cTn id="30" presetID="3" presetClass="exit" presetSubtype="10" fill="hold" nodeType="withEffect">
                                  <p:stCondLst>
                                    <p:cond delay="0"/>
                                  </p:stCondLst>
                                  <p:childTnLst>
                                    <p:animEffect transition="out" filter="blinds(horizontal)">
                                      <p:cBhvr>
                                        <p:cTn id="31" dur="500"/>
                                        <p:tgtEl>
                                          <p:spTgt spid="3">
                                            <p:txEl>
                                              <p:pRg st="3" end="3"/>
                                            </p:txEl>
                                          </p:spTgt>
                                        </p:tgtEl>
                                      </p:cBhvr>
                                    </p:animEffect>
                                    <p:set>
                                      <p:cBhvr>
                                        <p:cTn id="32"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0" name="Rectangle 49">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51" name="Rectangle 50">
            <a:extLst>
              <a:ext uri="{FF2B5EF4-FFF2-40B4-BE49-F238E27FC236}">
                <a16:creationId xmlns:a16="http://schemas.microsoft.com/office/drawing/2014/main" id="{0247FD0E-C93A-490E-9994-C79DC8977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Top shot of a representation of networks with stick figures.">
            <a:extLst>
              <a:ext uri="{FF2B5EF4-FFF2-40B4-BE49-F238E27FC236}">
                <a16:creationId xmlns:a16="http://schemas.microsoft.com/office/drawing/2014/main" id="{B8E3A26E-7294-872A-EC5D-97FDCC983B0C}"/>
              </a:ext>
            </a:extLst>
          </p:cNvPr>
          <p:cNvPicPr>
            <a:picLocks noChangeAspect="1"/>
          </p:cNvPicPr>
          <p:nvPr/>
        </p:nvPicPr>
        <p:blipFill>
          <a:blip r:embed="rId2"/>
          <a:srcRect t="8001" r="-1" b="7391"/>
          <a:stretch/>
        </p:blipFill>
        <p:spPr>
          <a:xfrm>
            <a:off x="0" y="10"/>
            <a:ext cx="12188952" cy="6857990"/>
          </a:xfrm>
          <a:prstGeom prst="rect">
            <a:avLst/>
          </a:prstGeom>
        </p:spPr>
      </p:pic>
      <p:sp>
        <p:nvSpPr>
          <p:cNvPr id="52" name="Rectangle 51">
            <a:extLst>
              <a:ext uri="{FF2B5EF4-FFF2-40B4-BE49-F238E27FC236}">
                <a16:creationId xmlns:a16="http://schemas.microsoft.com/office/drawing/2014/main" id="{1CDD2F19-0AAB-46D2-A7D4-9BD8F7E42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78792" y="-578805"/>
            <a:ext cx="6858003" cy="8015586"/>
          </a:xfrm>
          <a:prstGeom prst="rect">
            <a:avLst/>
          </a:prstGeom>
          <a:gradFill flip="none" rotWithShape="1">
            <a:gsLst>
              <a:gs pos="48000">
                <a:sysClr val="windowText" lastClr="000000">
                  <a:alpha val="30000"/>
                </a:sysClr>
              </a:gs>
              <a:gs pos="85000">
                <a:sysClr val="windowText" lastClr="000000">
                  <a:alpha val="51000"/>
                </a:sysClr>
              </a:gs>
              <a:gs pos="0">
                <a:sysClr val="windowText" lastClr="000000">
                  <a:alpha val="0"/>
                </a:sysClr>
              </a:gs>
            </a:gsLst>
            <a:lin ang="16200000" scaled="1"/>
            <a:tileRect/>
          </a:gra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entury Gothic"/>
              <a:ea typeface="+mn-ea"/>
              <a:cs typeface="+mn-cs"/>
            </a:endParaRPr>
          </a:p>
        </p:txBody>
      </p:sp>
      <p:sp>
        <p:nvSpPr>
          <p:cNvPr id="2" name="Title 1">
            <a:extLst>
              <a:ext uri="{FF2B5EF4-FFF2-40B4-BE49-F238E27FC236}">
                <a16:creationId xmlns:a16="http://schemas.microsoft.com/office/drawing/2014/main" id="{4D7D65CB-C8E4-6C6D-A86F-E471263BD8CD}"/>
              </a:ext>
            </a:extLst>
          </p:cNvPr>
          <p:cNvSpPr>
            <a:spLocks noGrp="1"/>
          </p:cNvSpPr>
          <p:nvPr>
            <p:ph type="title"/>
          </p:nvPr>
        </p:nvSpPr>
        <p:spPr>
          <a:xfrm>
            <a:off x="1639151" y="3734783"/>
            <a:ext cx="5894989" cy="1882426"/>
          </a:xfrm>
        </p:spPr>
        <p:txBody>
          <a:bodyPr vert="horz" lIns="91440" tIns="45720" rIns="91440" bIns="45720" rtlCol="0" anchor="t">
            <a:normAutofit fontScale="90000"/>
          </a:bodyPr>
          <a:lstStyle/>
          <a:p>
            <a:r>
              <a:rPr lang="en-US" sz="6000" dirty="0">
                <a:solidFill>
                  <a:srgbClr val="FFFFFF"/>
                </a:solidFill>
                <a:highlight>
                  <a:srgbClr val="000000"/>
                </a:highlight>
              </a:rPr>
              <a:t>1. Introduction to SIR model</a:t>
            </a:r>
          </a:p>
        </p:txBody>
      </p:sp>
      <p:sp>
        <p:nvSpPr>
          <p:cNvPr id="53" name="Rectangle 52">
            <a:extLst>
              <a:ext uri="{FF2B5EF4-FFF2-40B4-BE49-F238E27FC236}">
                <a16:creationId xmlns:a16="http://schemas.microsoft.com/office/drawing/2014/main" id="{AD77B2DF-AF44-4996-BBFD-5DF9162BE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FF6BECB9-A7FC-400F-8502-97A13BB8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0268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1" name="Rectangle 2060">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07D40D60-A371-3746-AE79-A8A0DA64C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2064">
            <a:extLst>
              <a:ext uri="{FF2B5EF4-FFF2-40B4-BE49-F238E27FC236}">
                <a16:creationId xmlns:a16="http://schemas.microsoft.com/office/drawing/2014/main" id="{525EC29A-9786-924D-875A-91FAF9B1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F28C5-950A-5829-752F-5A6A0FDD0AB8}"/>
              </a:ext>
            </a:extLst>
          </p:cNvPr>
          <p:cNvSpPr>
            <a:spLocks noGrp="1"/>
          </p:cNvSpPr>
          <p:nvPr>
            <p:ph type="title"/>
          </p:nvPr>
        </p:nvSpPr>
        <p:spPr>
          <a:xfrm>
            <a:off x="1133857" y="3719834"/>
            <a:ext cx="5227278" cy="2366333"/>
          </a:xfrm>
        </p:spPr>
        <p:txBody>
          <a:bodyPr vert="horz" lIns="91440" tIns="45720" rIns="91440" bIns="45720" rtlCol="0" anchor="t">
            <a:normAutofit/>
          </a:bodyPr>
          <a:lstStyle/>
          <a:p>
            <a:br>
              <a:rPr lang="en-US" sz="3600" b="1" kern="1200" dirty="0">
                <a:solidFill>
                  <a:schemeClr val="tx1"/>
                </a:solidFill>
                <a:ea typeface="Palatino" pitchFamily="2" charset="77"/>
              </a:rPr>
            </a:br>
            <a:r>
              <a:rPr lang="en-US" sz="4000" b="1" kern="1200" dirty="0">
                <a:solidFill>
                  <a:schemeClr val="tx1"/>
                </a:solidFill>
                <a:ea typeface="Palatino" pitchFamily="2" charset="77"/>
              </a:rPr>
              <a:t>Deterministic SIR</a:t>
            </a:r>
            <a:br>
              <a:rPr lang="en-US" sz="4000" b="1" kern="1200" dirty="0">
                <a:solidFill>
                  <a:schemeClr val="tx1"/>
                </a:solidFill>
                <a:ea typeface="Palatino" pitchFamily="2" charset="77"/>
              </a:rPr>
            </a:br>
            <a:br>
              <a:rPr lang="en-US" sz="4000" b="1" kern="1200" dirty="0">
                <a:solidFill>
                  <a:schemeClr val="tx1"/>
                </a:solidFill>
                <a:ea typeface="Palatino" pitchFamily="2" charset="77"/>
              </a:rPr>
            </a:br>
            <a:r>
              <a:rPr lang="en-US" sz="2200" b="1" kern="1200" dirty="0">
                <a:solidFill>
                  <a:schemeClr val="tx1"/>
                </a:solidFill>
                <a:ea typeface="Palatino" pitchFamily="2" charset="77"/>
              </a:rPr>
              <a:t>(susceptible, infected and recovered)</a:t>
            </a:r>
          </a:p>
        </p:txBody>
      </p:sp>
      <p:sp>
        <p:nvSpPr>
          <p:cNvPr id="5" name="TextBox 4">
            <a:extLst>
              <a:ext uri="{FF2B5EF4-FFF2-40B4-BE49-F238E27FC236}">
                <a16:creationId xmlns:a16="http://schemas.microsoft.com/office/drawing/2014/main" id="{18E8FE25-1008-5750-295D-195A849AFD70}"/>
              </a:ext>
            </a:extLst>
          </p:cNvPr>
          <p:cNvSpPr txBox="1"/>
          <p:nvPr/>
        </p:nvSpPr>
        <p:spPr>
          <a:xfrm>
            <a:off x="6497497" y="4147557"/>
            <a:ext cx="5264729" cy="1883335"/>
          </a:xfrm>
          <a:prstGeom prst="rect">
            <a:avLst/>
          </a:prstGeom>
        </p:spPr>
        <p:txBody>
          <a:bodyPr vert="horz" lIns="91440" tIns="45720" rIns="91440" bIns="45720" rtlCol="0">
            <a:normAutofit/>
          </a:bodyPr>
          <a:lstStyle/>
          <a:p>
            <a:pPr>
              <a:lnSpc>
                <a:spcPct val="110000"/>
              </a:lnSpc>
              <a:spcAft>
                <a:spcPts val="600"/>
              </a:spcAft>
              <a:buClr>
                <a:schemeClr val="accent1"/>
              </a:buClr>
            </a:pPr>
            <a:r>
              <a:rPr lang="en-US" sz="2400" dirty="0">
                <a:latin typeface="Palatino" pitchFamily="2" charset="77"/>
                <a:ea typeface="Palatino" pitchFamily="2" charset="77"/>
              </a:rPr>
              <a:t>Limitations: </a:t>
            </a:r>
          </a:p>
          <a:p>
            <a:pPr marL="285750" indent="-228600">
              <a:lnSpc>
                <a:spcPct val="110000"/>
              </a:lnSpc>
              <a:spcAft>
                <a:spcPts val="600"/>
              </a:spcAft>
              <a:buClr>
                <a:schemeClr val="accent1"/>
              </a:buClr>
              <a:buFont typeface="Arial" panose="020B0604020202020204" pitchFamily="34" charset="0"/>
              <a:buChar char="•"/>
            </a:pPr>
            <a:r>
              <a:rPr lang="en-US" dirty="0">
                <a:latin typeface="Palatino" pitchFamily="2" charset="77"/>
                <a:ea typeface="Palatino" pitchFamily="2" charset="77"/>
              </a:rPr>
              <a:t>Constant population</a:t>
            </a:r>
          </a:p>
          <a:p>
            <a:pPr marL="285750" indent="-228600">
              <a:lnSpc>
                <a:spcPct val="110000"/>
              </a:lnSpc>
              <a:spcAft>
                <a:spcPts val="600"/>
              </a:spcAft>
              <a:buClr>
                <a:schemeClr val="accent1"/>
              </a:buClr>
              <a:buFont typeface="Arial" panose="020B0604020202020204" pitchFamily="34" charset="0"/>
              <a:buChar char="•"/>
            </a:pPr>
            <a:r>
              <a:rPr lang="en-US" dirty="0">
                <a:latin typeface="Palatino" pitchFamily="2" charset="77"/>
                <a:ea typeface="Palatino" pitchFamily="2" charset="77"/>
              </a:rPr>
              <a:t>A lot of assumptions, such as constant rates, homogeneous mixing, population uniformity</a:t>
            </a:r>
          </a:p>
        </p:txBody>
      </p:sp>
      <p:pic>
        <p:nvPicPr>
          <p:cNvPr id="2054" name="Picture 6" descr="UCLAML Combating COVID-19">
            <a:extLst>
              <a:ext uri="{FF2B5EF4-FFF2-40B4-BE49-F238E27FC236}">
                <a16:creationId xmlns:a16="http://schemas.microsoft.com/office/drawing/2014/main" id="{95AF7EA3-564E-A9EA-70C3-B16D2B3AF76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92466" y="1550908"/>
            <a:ext cx="5499018" cy="1397093"/>
          </a:xfrm>
          <a:prstGeom prst="rect">
            <a:avLst/>
          </a:prstGeom>
          <a:solidFill>
            <a:schemeClr val="tx1"/>
          </a:solidFill>
        </p:spPr>
      </p:pic>
      <p:pic>
        <p:nvPicPr>
          <p:cNvPr id="2056" name="Picture 8" descr="The set of three differential equations that describe the SIR model... |  Download Scientific Diagram">
            <a:extLst>
              <a:ext uri="{FF2B5EF4-FFF2-40B4-BE49-F238E27FC236}">
                <a16:creationId xmlns:a16="http://schemas.microsoft.com/office/drawing/2014/main" id="{AFEFA958-9BB5-902A-7452-C93BD68C764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460190" y="565153"/>
            <a:ext cx="3339344" cy="3154680"/>
          </a:xfrm>
          <a:prstGeom prst="rect">
            <a:avLst/>
          </a:prstGeom>
          <a:solidFill>
            <a:schemeClr val="bg1"/>
          </a:solidFill>
        </p:spPr>
      </p:pic>
    </p:spTree>
    <p:extLst>
      <p:ext uri="{BB962C8B-B14F-4D97-AF65-F5344CB8AC3E}">
        <p14:creationId xmlns:p14="http://schemas.microsoft.com/office/powerpoint/2010/main" val="2047162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type="lt">
                                    <p:tmPct val="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2056"/>
                                        </p:tgtEl>
                                        <p:attrNameLst>
                                          <p:attrName>style.visibility</p:attrName>
                                        </p:attrNameLst>
                                      </p:cBhvr>
                                      <p:to>
                                        <p:strVal val="visible"/>
                                      </p:to>
                                    </p:set>
                                    <p:anim calcmode="lin" valueType="num">
                                      <p:cBhvr additive="base">
                                        <p:cTn id="17" dur="500"/>
                                        <p:tgtEl>
                                          <p:spTgt spid="2056"/>
                                        </p:tgtEl>
                                        <p:attrNameLst>
                                          <p:attrName>ppt_y</p:attrName>
                                        </p:attrNameLst>
                                      </p:cBhvr>
                                      <p:tavLst>
                                        <p:tav tm="0">
                                          <p:val>
                                            <p:strVal val="#ppt_y+#ppt_h*1.125000"/>
                                          </p:val>
                                        </p:tav>
                                        <p:tav tm="100000">
                                          <p:val>
                                            <p:strVal val="#ppt_y"/>
                                          </p:val>
                                        </p:tav>
                                      </p:tavLst>
                                    </p:anim>
                                    <p:animEffect transition="in" filter="wipe(up)">
                                      <p:cBhvr>
                                        <p:cTn id="18" dur="500"/>
                                        <p:tgtEl>
                                          <p:spTgt spid="205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1" name="Rectangle 2060">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07D40D60-A371-3746-AE79-A8A0DA64C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2064">
            <a:extLst>
              <a:ext uri="{FF2B5EF4-FFF2-40B4-BE49-F238E27FC236}">
                <a16:creationId xmlns:a16="http://schemas.microsoft.com/office/drawing/2014/main" id="{525EC29A-9786-924D-875A-91FAF9B12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F28C5-950A-5829-752F-5A6A0FDD0AB8}"/>
              </a:ext>
            </a:extLst>
          </p:cNvPr>
          <p:cNvSpPr>
            <a:spLocks noGrp="1"/>
          </p:cNvSpPr>
          <p:nvPr>
            <p:ph type="title"/>
          </p:nvPr>
        </p:nvSpPr>
        <p:spPr>
          <a:xfrm>
            <a:off x="1264024" y="4007224"/>
            <a:ext cx="5233473" cy="2078944"/>
          </a:xfrm>
        </p:spPr>
        <p:txBody>
          <a:bodyPr vert="horz" lIns="91440" tIns="45720" rIns="91440" bIns="45720" rtlCol="0" anchor="t">
            <a:normAutofit/>
          </a:bodyPr>
          <a:lstStyle/>
          <a:p>
            <a:r>
              <a:rPr lang="en-US" sz="3600" b="1" strike="sngStrike" kern="1200" dirty="0">
                <a:solidFill>
                  <a:schemeClr val="tx1"/>
                </a:solidFill>
                <a:ea typeface="Palatino" pitchFamily="2" charset="77"/>
              </a:rPr>
              <a:t>Deterministic SIR</a:t>
            </a:r>
            <a:br>
              <a:rPr lang="en-US" sz="3600" b="1" kern="1200" dirty="0">
                <a:solidFill>
                  <a:schemeClr val="tx1"/>
                </a:solidFill>
                <a:ea typeface="Palatino" pitchFamily="2" charset="77"/>
              </a:rPr>
            </a:br>
            <a:br>
              <a:rPr lang="en-US" sz="3600" b="1" kern="1200" dirty="0">
                <a:solidFill>
                  <a:schemeClr val="tx1"/>
                </a:solidFill>
                <a:ea typeface="Palatino" pitchFamily="2" charset="77"/>
              </a:rPr>
            </a:br>
            <a:r>
              <a:rPr lang="en-US" sz="2200" b="1" kern="1200" dirty="0">
                <a:solidFill>
                  <a:schemeClr val="tx1"/>
                </a:solidFill>
                <a:ea typeface="Palatino" pitchFamily="2" charset="77"/>
              </a:rPr>
              <a:t>(susceptible, infected and recovered)</a:t>
            </a:r>
          </a:p>
        </p:txBody>
      </p:sp>
      <p:sp>
        <p:nvSpPr>
          <p:cNvPr id="5" name="TextBox 4">
            <a:extLst>
              <a:ext uri="{FF2B5EF4-FFF2-40B4-BE49-F238E27FC236}">
                <a16:creationId xmlns:a16="http://schemas.microsoft.com/office/drawing/2014/main" id="{18E8FE25-1008-5750-295D-195A849AFD70}"/>
              </a:ext>
            </a:extLst>
          </p:cNvPr>
          <p:cNvSpPr txBox="1"/>
          <p:nvPr/>
        </p:nvSpPr>
        <p:spPr>
          <a:xfrm>
            <a:off x="6497497" y="4147557"/>
            <a:ext cx="5264729" cy="1883335"/>
          </a:xfrm>
          <a:prstGeom prst="rect">
            <a:avLst/>
          </a:prstGeom>
        </p:spPr>
        <p:txBody>
          <a:bodyPr vert="horz" lIns="91440" tIns="45720" rIns="91440" bIns="45720" rtlCol="0">
            <a:normAutofit/>
          </a:bodyPr>
          <a:lstStyle/>
          <a:p>
            <a:pPr>
              <a:lnSpc>
                <a:spcPct val="110000"/>
              </a:lnSpc>
              <a:spcAft>
                <a:spcPts val="600"/>
              </a:spcAft>
              <a:buClr>
                <a:schemeClr val="accent1"/>
              </a:buClr>
            </a:pPr>
            <a:r>
              <a:rPr lang="en-US" sz="2400" dirty="0">
                <a:latin typeface="Palatino" pitchFamily="2" charset="77"/>
                <a:ea typeface="Palatino" pitchFamily="2" charset="77"/>
              </a:rPr>
              <a:t>Limitations:</a:t>
            </a:r>
          </a:p>
          <a:p>
            <a:pPr marL="285750" indent="-228600">
              <a:lnSpc>
                <a:spcPct val="110000"/>
              </a:lnSpc>
              <a:spcAft>
                <a:spcPts val="600"/>
              </a:spcAft>
              <a:buClr>
                <a:schemeClr val="accent1"/>
              </a:buClr>
              <a:buFont typeface="Arial" panose="020B0604020202020204" pitchFamily="34" charset="0"/>
              <a:buChar char="•"/>
            </a:pPr>
            <a:r>
              <a:rPr lang="en-US" dirty="0">
                <a:latin typeface="Palatino" pitchFamily="2" charset="77"/>
                <a:ea typeface="Palatino" pitchFamily="2" charset="77"/>
              </a:rPr>
              <a:t>Constant population</a:t>
            </a:r>
          </a:p>
          <a:p>
            <a:pPr marL="285750" indent="-228600">
              <a:lnSpc>
                <a:spcPct val="110000"/>
              </a:lnSpc>
              <a:spcAft>
                <a:spcPts val="600"/>
              </a:spcAft>
              <a:buClr>
                <a:schemeClr val="accent1"/>
              </a:buClr>
              <a:buFont typeface="Arial" panose="020B0604020202020204" pitchFamily="34" charset="0"/>
              <a:buChar char="•"/>
            </a:pPr>
            <a:r>
              <a:rPr lang="en-US" dirty="0">
                <a:latin typeface="Palatino" pitchFamily="2" charset="77"/>
                <a:ea typeface="Palatino" pitchFamily="2" charset="77"/>
              </a:rPr>
              <a:t>A lot of assumptions, such as constant rates, homogeneous mixing, population uniformity</a:t>
            </a:r>
          </a:p>
        </p:txBody>
      </p:sp>
      <p:pic>
        <p:nvPicPr>
          <p:cNvPr id="2054" name="Picture 6" descr="UCLAML Combating COVID-19">
            <a:extLst>
              <a:ext uri="{FF2B5EF4-FFF2-40B4-BE49-F238E27FC236}">
                <a16:creationId xmlns:a16="http://schemas.microsoft.com/office/drawing/2014/main" id="{95AF7EA3-564E-A9EA-70C3-B16D2B3AF76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03656" y="1428942"/>
            <a:ext cx="5649470" cy="1454738"/>
          </a:xfrm>
          <a:prstGeom prst="rect">
            <a:avLst/>
          </a:prstGeom>
          <a:solidFill>
            <a:schemeClr val="tx1"/>
          </a:solidFill>
        </p:spPr>
      </p:pic>
      <p:pic>
        <p:nvPicPr>
          <p:cNvPr id="2056" name="Picture 8" descr="The set of three differential equations that describe the SIR model... |  Download Scientific Diagram">
            <a:extLst>
              <a:ext uri="{FF2B5EF4-FFF2-40B4-BE49-F238E27FC236}">
                <a16:creationId xmlns:a16="http://schemas.microsoft.com/office/drawing/2014/main" id="{AFEFA958-9BB5-902A-7452-C93BD68C764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460190" y="565153"/>
            <a:ext cx="3339344" cy="3154680"/>
          </a:xfrm>
          <a:prstGeom prst="rect">
            <a:avLst/>
          </a:prstGeom>
          <a:solidFill>
            <a:schemeClr val="bg1"/>
          </a:solidFill>
        </p:spPr>
      </p:pic>
      <p:sp>
        <p:nvSpPr>
          <p:cNvPr id="4" name="TextBox 3">
            <a:extLst>
              <a:ext uri="{FF2B5EF4-FFF2-40B4-BE49-F238E27FC236}">
                <a16:creationId xmlns:a16="http://schemas.microsoft.com/office/drawing/2014/main" id="{E63612D3-312C-9A1D-387B-DE558F703131}"/>
              </a:ext>
            </a:extLst>
          </p:cNvPr>
          <p:cNvSpPr txBox="1"/>
          <p:nvPr/>
        </p:nvSpPr>
        <p:spPr>
          <a:xfrm>
            <a:off x="1302810" y="3434389"/>
            <a:ext cx="3609840" cy="646331"/>
          </a:xfrm>
          <a:prstGeom prst="rect">
            <a:avLst/>
          </a:prstGeom>
          <a:noFill/>
        </p:spPr>
        <p:txBody>
          <a:bodyPr wrap="square" rtlCol="0">
            <a:spAutoFit/>
          </a:bodyPr>
          <a:lstStyle/>
          <a:p>
            <a:r>
              <a:rPr lang="en-US" sz="3600" b="1" dirty="0">
                <a:latin typeface="+mj-lt"/>
                <a:ea typeface="Palatino" pitchFamily="2" charset="77"/>
              </a:rPr>
              <a:t>Stochastic SIR</a:t>
            </a:r>
          </a:p>
        </p:txBody>
      </p:sp>
      <p:sp>
        <p:nvSpPr>
          <p:cNvPr id="7" name="TextBox 6">
            <a:extLst>
              <a:ext uri="{FF2B5EF4-FFF2-40B4-BE49-F238E27FC236}">
                <a16:creationId xmlns:a16="http://schemas.microsoft.com/office/drawing/2014/main" id="{B6C2E957-9A71-0E94-ABD4-EEF084A97FF1}"/>
              </a:ext>
            </a:extLst>
          </p:cNvPr>
          <p:cNvSpPr txBox="1"/>
          <p:nvPr/>
        </p:nvSpPr>
        <p:spPr>
          <a:xfrm>
            <a:off x="1619514" y="1317085"/>
            <a:ext cx="719004" cy="400110"/>
          </a:xfrm>
          <a:prstGeom prst="rect">
            <a:avLst/>
          </a:prstGeom>
          <a:noFill/>
        </p:spPr>
        <p:txBody>
          <a:bodyPr wrap="square" rtlCol="0">
            <a:spAutoFit/>
          </a:bodyPr>
          <a:lstStyle/>
          <a:p>
            <a:r>
              <a:rPr lang="en-US" sz="2000" i="1" dirty="0">
                <a:highlight>
                  <a:srgbClr val="0000FF"/>
                </a:highlight>
                <a:latin typeface="Palatino" pitchFamily="2" charset="77"/>
                <a:ea typeface="Palatino" pitchFamily="2" charset="77"/>
              </a:rPr>
              <a:t>S(t)</a:t>
            </a:r>
          </a:p>
        </p:txBody>
      </p:sp>
      <p:sp>
        <p:nvSpPr>
          <p:cNvPr id="8" name="TextBox 7">
            <a:extLst>
              <a:ext uri="{FF2B5EF4-FFF2-40B4-BE49-F238E27FC236}">
                <a16:creationId xmlns:a16="http://schemas.microsoft.com/office/drawing/2014/main" id="{2E840FBA-39F8-7BCB-9937-164633EF2E2C}"/>
              </a:ext>
            </a:extLst>
          </p:cNvPr>
          <p:cNvSpPr txBox="1"/>
          <p:nvPr/>
        </p:nvSpPr>
        <p:spPr>
          <a:xfrm>
            <a:off x="3864463" y="1317085"/>
            <a:ext cx="685868" cy="400110"/>
          </a:xfrm>
          <a:prstGeom prst="rect">
            <a:avLst/>
          </a:prstGeom>
          <a:noFill/>
        </p:spPr>
        <p:txBody>
          <a:bodyPr wrap="square" rtlCol="0">
            <a:spAutoFit/>
          </a:bodyPr>
          <a:lstStyle/>
          <a:p>
            <a:r>
              <a:rPr lang="en-US" sz="2000" i="1" dirty="0">
                <a:highlight>
                  <a:srgbClr val="FF0000"/>
                </a:highlight>
                <a:latin typeface="Palatino" pitchFamily="2" charset="77"/>
                <a:ea typeface="Palatino" pitchFamily="2" charset="77"/>
              </a:rPr>
              <a:t>I(t)</a:t>
            </a:r>
          </a:p>
        </p:txBody>
      </p:sp>
      <p:sp>
        <p:nvSpPr>
          <p:cNvPr id="9" name="TextBox 8">
            <a:extLst>
              <a:ext uri="{FF2B5EF4-FFF2-40B4-BE49-F238E27FC236}">
                <a16:creationId xmlns:a16="http://schemas.microsoft.com/office/drawing/2014/main" id="{9E3F8748-3F28-15C3-67AD-760DCBCCB09F}"/>
              </a:ext>
            </a:extLst>
          </p:cNvPr>
          <p:cNvSpPr txBox="1"/>
          <p:nvPr/>
        </p:nvSpPr>
        <p:spPr>
          <a:xfrm>
            <a:off x="5819271" y="1317085"/>
            <a:ext cx="1133855" cy="400110"/>
          </a:xfrm>
          <a:prstGeom prst="rect">
            <a:avLst/>
          </a:prstGeom>
          <a:noFill/>
        </p:spPr>
        <p:txBody>
          <a:bodyPr wrap="square" rtlCol="0">
            <a:spAutoFit/>
          </a:bodyPr>
          <a:lstStyle/>
          <a:p>
            <a:r>
              <a:rPr lang="en-US" sz="2000" i="1" dirty="0">
                <a:highlight>
                  <a:srgbClr val="008000"/>
                </a:highlight>
                <a:latin typeface="Palatino" pitchFamily="2" charset="77"/>
                <a:ea typeface="Palatino" pitchFamily="2" charset="77"/>
              </a:rPr>
              <a:t>R(t)</a:t>
            </a:r>
          </a:p>
        </p:txBody>
      </p:sp>
      <p:pic>
        <p:nvPicPr>
          <p:cNvPr id="13" name="Picture 12" descr="A group of black text&#10;&#10;Description automatically generated">
            <a:extLst>
              <a:ext uri="{FF2B5EF4-FFF2-40B4-BE49-F238E27FC236}">
                <a16:creationId xmlns:a16="http://schemas.microsoft.com/office/drawing/2014/main" id="{4769B05E-0076-4393-2331-DA8EB07ADE71}"/>
              </a:ext>
            </a:extLst>
          </p:cNvPr>
          <p:cNvPicPr>
            <a:picLocks noChangeAspect="1"/>
          </p:cNvPicPr>
          <p:nvPr/>
        </p:nvPicPr>
        <p:blipFill>
          <a:blip r:embed="rId4"/>
          <a:stretch>
            <a:fillRect/>
          </a:stretch>
        </p:blipFill>
        <p:spPr>
          <a:xfrm>
            <a:off x="7311003" y="1517140"/>
            <a:ext cx="3721100" cy="1041400"/>
          </a:xfrm>
          <a:prstGeom prst="rect">
            <a:avLst/>
          </a:prstGeom>
        </p:spPr>
      </p:pic>
      <p:sp>
        <p:nvSpPr>
          <p:cNvPr id="14" name="TextBox 13">
            <a:extLst>
              <a:ext uri="{FF2B5EF4-FFF2-40B4-BE49-F238E27FC236}">
                <a16:creationId xmlns:a16="http://schemas.microsoft.com/office/drawing/2014/main" id="{21645748-22F4-9953-953F-F7A96DE019C3}"/>
              </a:ext>
            </a:extLst>
          </p:cNvPr>
          <p:cNvSpPr txBox="1"/>
          <p:nvPr/>
        </p:nvSpPr>
        <p:spPr>
          <a:xfrm>
            <a:off x="6497497" y="4190740"/>
            <a:ext cx="4056529" cy="1077218"/>
          </a:xfrm>
          <a:prstGeom prst="rect">
            <a:avLst/>
          </a:prstGeom>
          <a:noFill/>
        </p:spPr>
        <p:txBody>
          <a:bodyPr wrap="square" rtlCol="0">
            <a:spAutoFit/>
          </a:bodyPr>
          <a:lstStyle/>
          <a:p>
            <a:r>
              <a:rPr lang="en-US" sz="2400" b="1" dirty="0">
                <a:latin typeface="Palatino" pitchFamily="2" charset="77"/>
                <a:ea typeface="Palatino" pitchFamily="2" charset="77"/>
              </a:rPr>
              <a:t>What’s new?!</a:t>
            </a:r>
          </a:p>
          <a:p>
            <a:pPr marL="285750" indent="-285750">
              <a:buFontTx/>
              <a:buChar char="-"/>
            </a:pPr>
            <a:r>
              <a:rPr lang="en-US" sz="2000" dirty="0">
                <a:latin typeface="Palatino" pitchFamily="2" charset="77"/>
                <a:ea typeface="Palatino" pitchFamily="2" charset="77"/>
              </a:rPr>
              <a:t>Discrete-time</a:t>
            </a:r>
          </a:p>
          <a:p>
            <a:pPr marL="285750" indent="-285750">
              <a:buFontTx/>
              <a:buChar char="-"/>
            </a:pPr>
            <a:r>
              <a:rPr lang="en-US" sz="2000" dirty="0">
                <a:latin typeface="Palatino" pitchFamily="2" charset="77"/>
                <a:ea typeface="Palatino" pitchFamily="2" charset="77"/>
              </a:rPr>
              <a:t>Randomness in distribution</a:t>
            </a:r>
          </a:p>
        </p:txBody>
      </p:sp>
    </p:spTree>
    <p:extLst>
      <p:ext uri="{BB962C8B-B14F-4D97-AF65-F5344CB8AC3E}">
        <p14:creationId xmlns:p14="http://schemas.microsoft.com/office/powerpoint/2010/main" val="1084855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 calcmode="lin" valueType="num">
                                      <p:cBhvr additive="base">
                                        <p:cTn id="18"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 calcmode="lin" valueType="num">
                                      <p:cBhvr additive="base">
                                        <p:cTn id="24"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nodeType="clickEffect">
                                  <p:stCondLst>
                                    <p:cond delay="0"/>
                                  </p:stCondLst>
                                  <p:childTnLst>
                                    <p:animEffect transition="out" filter="blinds(horizontal)">
                                      <p:cBhvr>
                                        <p:cTn id="29" dur="500"/>
                                        <p:tgtEl>
                                          <p:spTgt spid="2056"/>
                                        </p:tgtEl>
                                      </p:cBhvr>
                                    </p:animEffect>
                                    <p:set>
                                      <p:cBhvr>
                                        <p:cTn id="30" dur="1" fill="hold">
                                          <p:stCondLst>
                                            <p:cond delay="499"/>
                                          </p:stCondLst>
                                        </p:cTn>
                                        <p:tgtEl>
                                          <p:spTgt spid="205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2" presetClass="exit" presetSubtype="4" fill="hold" nodeType="clickEffect">
                                  <p:stCondLst>
                                    <p:cond delay="0"/>
                                  </p:stCondLst>
                                  <p:childTnLst>
                                    <p:anim calcmode="lin" valueType="num">
                                      <p:cBhvr additive="base">
                                        <p:cTn id="40" dur="500"/>
                                        <p:tgtEl>
                                          <p:spTgt spid="5">
                                            <p:txEl>
                                              <p:pRg st="0" end="0"/>
                                            </p:txEl>
                                          </p:spTgt>
                                        </p:tgtEl>
                                        <p:attrNameLst>
                                          <p:attrName>ppt_y</p:attrName>
                                        </p:attrNameLst>
                                      </p:cBhvr>
                                      <p:tavLst>
                                        <p:tav tm="0">
                                          <p:val>
                                            <p:strVal val="#ppt_y"/>
                                          </p:val>
                                        </p:tav>
                                        <p:tav tm="100000">
                                          <p:val>
                                            <p:strVal val="#ppt_y+#ppt_h*1.125000"/>
                                          </p:val>
                                        </p:tav>
                                      </p:tavLst>
                                    </p:anim>
                                    <p:animEffect transition="out" filter="wipe(down)">
                                      <p:cBhvr>
                                        <p:cTn id="41" dur="500"/>
                                        <p:tgtEl>
                                          <p:spTgt spid="5">
                                            <p:txEl>
                                              <p:pRg st="0" end="0"/>
                                            </p:txEl>
                                          </p:spTgt>
                                        </p:tgtEl>
                                      </p:cBhvr>
                                    </p:animEffect>
                                    <p:set>
                                      <p:cBhvr>
                                        <p:cTn id="42" dur="1" fill="hold">
                                          <p:stCondLst>
                                            <p:cond delay="499"/>
                                          </p:stCondLst>
                                        </p:cTn>
                                        <p:tgtEl>
                                          <p:spTgt spid="5">
                                            <p:txEl>
                                              <p:pRg st="0" end="0"/>
                                            </p:txEl>
                                          </p:spTgt>
                                        </p:tgtEl>
                                        <p:attrNameLst>
                                          <p:attrName>style.visibility</p:attrName>
                                        </p:attrNameLst>
                                      </p:cBhvr>
                                      <p:to>
                                        <p:strVal val="hidden"/>
                                      </p:to>
                                    </p:set>
                                  </p:childTnLst>
                                </p:cTn>
                              </p:par>
                              <p:par>
                                <p:cTn id="43" presetID="12" presetClass="exit" presetSubtype="4" fill="hold" nodeType="withEffect">
                                  <p:stCondLst>
                                    <p:cond delay="0"/>
                                  </p:stCondLst>
                                  <p:childTnLst>
                                    <p:anim calcmode="lin" valueType="num">
                                      <p:cBhvr additive="base">
                                        <p:cTn id="44" dur="500"/>
                                        <p:tgtEl>
                                          <p:spTgt spid="5">
                                            <p:txEl>
                                              <p:pRg st="1" end="1"/>
                                            </p:txEl>
                                          </p:spTgt>
                                        </p:tgtEl>
                                        <p:attrNameLst>
                                          <p:attrName>ppt_y</p:attrName>
                                        </p:attrNameLst>
                                      </p:cBhvr>
                                      <p:tavLst>
                                        <p:tav tm="0">
                                          <p:val>
                                            <p:strVal val="#ppt_y"/>
                                          </p:val>
                                        </p:tav>
                                        <p:tav tm="100000">
                                          <p:val>
                                            <p:strVal val="#ppt_y+#ppt_h*1.125000"/>
                                          </p:val>
                                        </p:tav>
                                      </p:tavLst>
                                    </p:anim>
                                    <p:animEffect transition="out" filter="wipe(down)">
                                      <p:cBhvr>
                                        <p:cTn id="45" dur="500"/>
                                        <p:tgtEl>
                                          <p:spTgt spid="5">
                                            <p:txEl>
                                              <p:pRg st="1" end="1"/>
                                            </p:txEl>
                                          </p:spTgt>
                                        </p:tgtEl>
                                      </p:cBhvr>
                                    </p:animEffect>
                                    <p:set>
                                      <p:cBhvr>
                                        <p:cTn id="46" dur="1" fill="hold">
                                          <p:stCondLst>
                                            <p:cond delay="499"/>
                                          </p:stCondLst>
                                        </p:cTn>
                                        <p:tgtEl>
                                          <p:spTgt spid="5">
                                            <p:txEl>
                                              <p:pRg st="1" end="1"/>
                                            </p:txEl>
                                          </p:spTgt>
                                        </p:tgtEl>
                                        <p:attrNameLst>
                                          <p:attrName>style.visibility</p:attrName>
                                        </p:attrNameLst>
                                      </p:cBhvr>
                                      <p:to>
                                        <p:strVal val="hidden"/>
                                      </p:to>
                                    </p:set>
                                  </p:childTnLst>
                                </p:cTn>
                              </p:par>
                              <p:par>
                                <p:cTn id="47" presetID="12" presetClass="exit" presetSubtype="4" fill="hold" nodeType="withEffect">
                                  <p:stCondLst>
                                    <p:cond delay="0"/>
                                  </p:stCondLst>
                                  <p:childTnLst>
                                    <p:anim calcmode="lin" valueType="num">
                                      <p:cBhvr additive="base">
                                        <p:cTn id="48" dur="500"/>
                                        <p:tgtEl>
                                          <p:spTgt spid="5">
                                            <p:txEl>
                                              <p:pRg st="2" end="2"/>
                                            </p:txEl>
                                          </p:spTgt>
                                        </p:tgtEl>
                                        <p:attrNameLst>
                                          <p:attrName>ppt_y</p:attrName>
                                        </p:attrNameLst>
                                      </p:cBhvr>
                                      <p:tavLst>
                                        <p:tav tm="0">
                                          <p:val>
                                            <p:strVal val="#ppt_y"/>
                                          </p:val>
                                        </p:tav>
                                        <p:tav tm="100000">
                                          <p:val>
                                            <p:strVal val="#ppt_y+#ppt_h*1.125000"/>
                                          </p:val>
                                        </p:tav>
                                      </p:tavLst>
                                    </p:anim>
                                    <p:animEffect transition="out" filter="wipe(down)">
                                      <p:cBhvr>
                                        <p:cTn id="49" dur="500"/>
                                        <p:tgtEl>
                                          <p:spTgt spid="5">
                                            <p:txEl>
                                              <p:pRg st="2" end="2"/>
                                            </p:txEl>
                                          </p:spTgt>
                                        </p:tgtEl>
                                      </p:cBhvr>
                                    </p:animEffect>
                                    <p:set>
                                      <p:cBhvr>
                                        <p:cTn id="50" dur="1" fill="hold">
                                          <p:stCondLst>
                                            <p:cond delay="499"/>
                                          </p:stCondLst>
                                        </p:cTn>
                                        <p:tgtEl>
                                          <p:spTgt spid="5">
                                            <p:txEl>
                                              <p:pRg st="2" end="2"/>
                                            </p:txEl>
                                          </p:spTgt>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B7073-B7BE-3E1C-5743-378334CD8AC0}"/>
              </a:ext>
            </a:extLst>
          </p:cNvPr>
          <p:cNvSpPr>
            <a:spLocks noGrp="1"/>
          </p:cNvSpPr>
          <p:nvPr>
            <p:ph type="title"/>
          </p:nvPr>
        </p:nvSpPr>
        <p:spPr>
          <a:xfrm>
            <a:off x="1587710" y="455363"/>
            <a:ext cx="9486690" cy="795214"/>
          </a:xfrm>
        </p:spPr>
        <p:txBody>
          <a:bodyPr/>
          <a:lstStyle/>
          <a:p>
            <a:r>
              <a:rPr lang="en-US" dirty="0"/>
              <a:t>STEPS!</a:t>
            </a:r>
          </a:p>
        </p:txBody>
      </p:sp>
      <p:pic>
        <p:nvPicPr>
          <p:cNvPr id="5" name="Content Placeholder 4" descr="A paper with text and numbers&#10;&#10;Description automatically generated">
            <a:extLst>
              <a:ext uri="{FF2B5EF4-FFF2-40B4-BE49-F238E27FC236}">
                <a16:creationId xmlns:a16="http://schemas.microsoft.com/office/drawing/2014/main" id="{CFA027B2-3015-D748-DE6A-D90AD0A9B1BF}"/>
              </a:ext>
            </a:extLst>
          </p:cNvPr>
          <p:cNvPicPr>
            <a:picLocks noGrp="1" noChangeAspect="1"/>
          </p:cNvPicPr>
          <p:nvPr>
            <p:ph idx="1"/>
          </p:nvPr>
        </p:nvPicPr>
        <p:blipFill>
          <a:blip r:embed="rId2"/>
          <a:stretch>
            <a:fillRect/>
          </a:stretch>
        </p:blipFill>
        <p:spPr>
          <a:xfrm>
            <a:off x="4424083" y="455363"/>
            <a:ext cx="7132806" cy="6059939"/>
          </a:xfrm>
        </p:spPr>
      </p:pic>
    </p:spTree>
    <p:extLst>
      <p:ext uri="{BB962C8B-B14F-4D97-AF65-F5344CB8AC3E}">
        <p14:creationId xmlns:p14="http://schemas.microsoft.com/office/powerpoint/2010/main" val="1020737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AE8D-A4E3-57CC-0844-7FE1968DC3E6}"/>
              </a:ext>
            </a:extLst>
          </p:cNvPr>
          <p:cNvSpPr>
            <a:spLocks noGrp="1"/>
          </p:cNvSpPr>
          <p:nvPr>
            <p:ph type="title"/>
          </p:nvPr>
        </p:nvSpPr>
        <p:spPr>
          <a:xfrm>
            <a:off x="1587710" y="455363"/>
            <a:ext cx="9486690" cy="795214"/>
          </a:xfrm>
        </p:spPr>
        <p:txBody>
          <a:bodyPr/>
          <a:lstStyle/>
          <a:p>
            <a:r>
              <a:rPr lang="en-US" dirty="0"/>
              <a:t>Comparison</a:t>
            </a:r>
          </a:p>
        </p:txBody>
      </p:sp>
      <p:pic>
        <p:nvPicPr>
          <p:cNvPr id="5" name="Content Placeholder 4" descr="A graph of a number of different types of graphs&#10;&#10;Description automatically generated with medium confidence">
            <a:extLst>
              <a:ext uri="{FF2B5EF4-FFF2-40B4-BE49-F238E27FC236}">
                <a16:creationId xmlns:a16="http://schemas.microsoft.com/office/drawing/2014/main" id="{28846592-9D48-BFEF-77B1-74F31C2ACCDA}"/>
              </a:ext>
            </a:extLst>
          </p:cNvPr>
          <p:cNvPicPr>
            <a:picLocks noGrp="1" noChangeAspect="1"/>
          </p:cNvPicPr>
          <p:nvPr>
            <p:ph idx="1"/>
          </p:nvPr>
        </p:nvPicPr>
        <p:blipFill>
          <a:blip r:embed="rId2"/>
          <a:stretch>
            <a:fillRect/>
          </a:stretch>
        </p:blipFill>
        <p:spPr>
          <a:xfrm>
            <a:off x="3109376" y="1250950"/>
            <a:ext cx="6443147" cy="4835525"/>
          </a:xfrm>
        </p:spPr>
      </p:pic>
    </p:spTree>
    <p:extLst>
      <p:ext uri="{BB962C8B-B14F-4D97-AF65-F5344CB8AC3E}">
        <p14:creationId xmlns:p14="http://schemas.microsoft.com/office/powerpoint/2010/main" val="459445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Rectangle 10">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3" name="Rectangle 12">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ackground of mesh on pink">
            <a:extLst>
              <a:ext uri="{FF2B5EF4-FFF2-40B4-BE49-F238E27FC236}">
                <a16:creationId xmlns:a16="http://schemas.microsoft.com/office/drawing/2014/main" id="{31B312CF-EC65-EAAF-37DD-004141C4B4F3}"/>
              </a:ext>
            </a:extLst>
          </p:cNvPr>
          <p:cNvPicPr>
            <a:picLocks noChangeAspect="1"/>
          </p:cNvPicPr>
          <p:nvPr/>
        </p:nvPicPr>
        <p:blipFill>
          <a:blip r:embed="rId2"/>
          <a:srcRect t="182" b="15548"/>
          <a:stretch/>
        </p:blipFill>
        <p:spPr>
          <a:xfrm>
            <a:off x="103051" y="10"/>
            <a:ext cx="12191980" cy="6857990"/>
          </a:xfrm>
          <a:prstGeom prst="rect">
            <a:avLst/>
          </a:prstGeom>
        </p:spPr>
      </p:pic>
      <p:sp>
        <p:nvSpPr>
          <p:cNvPr id="15" name="Rectangle">
            <a:extLst>
              <a:ext uri="{FF2B5EF4-FFF2-40B4-BE49-F238E27FC236}">
                <a16:creationId xmlns:a16="http://schemas.microsoft.com/office/drawing/2014/main" id="{44037D61-FFBD-0342-90C5-D1AD7C899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73751" y="4102096"/>
            <a:ext cx="9418249" cy="2755904"/>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9B17FB78-F4BD-3E05-66C4-D9D51F3A9886}"/>
              </a:ext>
            </a:extLst>
          </p:cNvPr>
          <p:cNvSpPr>
            <a:spLocks noGrp="1"/>
          </p:cNvSpPr>
          <p:nvPr>
            <p:ph type="title"/>
          </p:nvPr>
        </p:nvSpPr>
        <p:spPr>
          <a:xfrm>
            <a:off x="3231615" y="4102096"/>
            <a:ext cx="8488159" cy="2208552"/>
          </a:xfrm>
        </p:spPr>
        <p:txBody>
          <a:bodyPr vert="horz" lIns="91440" tIns="45720" rIns="91440" bIns="45720" rtlCol="0" anchor="b">
            <a:normAutofit/>
          </a:bodyPr>
          <a:lstStyle/>
          <a:p>
            <a:pPr algn="ctr"/>
            <a:r>
              <a:rPr lang="en-US" sz="5400" dirty="0">
                <a:latin typeface="Palatino" pitchFamily="2" charset="77"/>
                <a:ea typeface="Palatino" pitchFamily="2" charset="77"/>
              </a:rPr>
              <a:t>2. Network and Network Centrality</a:t>
            </a:r>
          </a:p>
        </p:txBody>
      </p:sp>
      <p:sp>
        <p:nvSpPr>
          <p:cNvPr id="17" name="Rectangle 16">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9" name="Rectangle 18">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569695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4B442-1A44-CE41-20FD-8D9B6960BCB2}"/>
              </a:ext>
            </a:extLst>
          </p:cNvPr>
          <p:cNvSpPr>
            <a:spLocks noGrp="1"/>
          </p:cNvSpPr>
          <p:nvPr>
            <p:ph type="title"/>
          </p:nvPr>
        </p:nvSpPr>
        <p:spPr>
          <a:xfrm>
            <a:off x="1587710" y="455363"/>
            <a:ext cx="8699290" cy="983472"/>
          </a:xfrm>
        </p:spPr>
        <p:txBody>
          <a:bodyPr>
            <a:normAutofit/>
          </a:bodyPr>
          <a:lstStyle/>
          <a:p>
            <a:r>
              <a:rPr lang="en-US" dirty="0"/>
              <a:t>Definitions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B680BC-1D72-164A-1C67-5E3DC6EC6EF1}"/>
                  </a:ext>
                </a:extLst>
              </p:cNvPr>
              <p:cNvSpPr>
                <a:spLocks noGrp="1"/>
              </p:cNvSpPr>
              <p:nvPr>
                <p:ph idx="1"/>
              </p:nvPr>
            </p:nvSpPr>
            <p:spPr>
              <a:xfrm>
                <a:off x="1587709" y="1438835"/>
                <a:ext cx="9578273" cy="4963802"/>
              </a:xfrm>
            </p:spPr>
            <p:txBody>
              <a:bodyPr>
                <a:normAutofit lnSpcReduction="10000"/>
              </a:bodyPr>
              <a:lstStyle/>
              <a:p>
                <a:r>
                  <a:rPr lang="en-US" dirty="0">
                    <a:latin typeface="Palatino" pitchFamily="2" charset="77"/>
                    <a:ea typeface="Palatino" pitchFamily="2" charset="77"/>
                  </a:rPr>
                  <a:t>A </a:t>
                </a:r>
                <a:r>
                  <a:rPr lang="en-US" b="1" dirty="0">
                    <a:latin typeface="Palatino" pitchFamily="2" charset="77"/>
                    <a:ea typeface="Palatino" pitchFamily="2" charset="77"/>
                  </a:rPr>
                  <a:t>walk of length </a:t>
                </a:r>
                <a:r>
                  <a:rPr lang="en-US" dirty="0">
                    <a:latin typeface="Palatino" pitchFamily="2" charset="77"/>
                    <a:ea typeface="Palatino" pitchFamily="2" charset="77"/>
                  </a:rPr>
                  <a:t>k is a sequence of vertices/nodes and edges on a graph described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m:t>
                        </m:r>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oMath>
                </a14:m>
                <a:r>
                  <a:rPr lang="en-US" dirty="0">
                    <a:latin typeface="Palatino" pitchFamily="2" charset="77"/>
                    <a:ea typeface="Palatino" pitchFamily="2" charset="77"/>
                  </a:rPr>
                  <a:t>.</a:t>
                </a:r>
              </a:p>
              <a:p>
                <a:r>
                  <a:rPr lang="en-US" dirty="0">
                    <a:latin typeface="Palatino" pitchFamily="2" charset="77"/>
                    <a:ea typeface="Palatino" pitchFamily="2" charset="77"/>
                  </a:rPr>
                  <a:t>A </a:t>
                </a:r>
                <a:r>
                  <a:rPr lang="en-US" b="1" dirty="0">
                    <a:latin typeface="Palatino" pitchFamily="2" charset="77"/>
                    <a:ea typeface="Palatino" pitchFamily="2" charset="77"/>
                  </a:rPr>
                  <a:t>path</a:t>
                </a:r>
                <a:r>
                  <a:rPr lang="en-US" dirty="0">
                    <a:latin typeface="Palatino" pitchFamily="2" charset="77"/>
                    <a:ea typeface="Palatino" pitchFamily="2" charset="77"/>
                  </a:rPr>
                  <a:t> is then defined as a </a:t>
                </a:r>
                <a:r>
                  <a:rPr lang="en-US" b="1" dirty="0">
                    <a:latin typeface="Palatino" pitchFamily="2" charset="77"/>
                    <a:ea typeface="Palatino" pitchFamily="2" charset="77"/>
                  </a:rPr>
                  <a:t>walk with no repeated vertices</a:t>
                </a:r>
                <a:r>
                  <a:rPr lang="en-US" dirty="0">
                    <a:latin typeface="Palatino" pitchFamily="2" charset="77"/>
                    <a:ea typeface="Palatino" pitchFamily="2" charset="77"/>
                  </a:rPr>
                  <a:t>. The length of a path on an unweighted graph is defined to be the number of edges in that path.</a:t>
                </a:r>
              </a:p>
              <a:p>
                <a:r>
                  <a:rPr lang="en-US" dirty="0">
                    <a:latin typeface="Palatino" pitchFamily="2" charset="77"/>
                    <a:ea typeface="Palatino" pitchFamily="2" charset="77"/>
                  </a:rPr>
                  <a:t>Let </a:t>
                </a:r>
                <a14:m>
                  <m:oMath xmlns:m="http://schemas.openxmlformats.org/officeDocument/2006/math">
                    <m:r>
                      <a:rPr lang="en-GB" b="0" i="1" smtClean="0">
                        <a:latin typeface="Cambria Math" panose="02040503050406030204" pitchFamily="18" charset="0"/>
                      </a:rPr>
                      <m:t>𝑢</m:t>
                    </m:r>
                    <m:r>
                      <a:rPr lang="en-GB" b="0" i="1" smtClean="0">
                        <a:latin typeface="Cambria Math" panose="02040503050406030204" pitchFamily="18" charset="0"/>
                      </a:rPr>
                      <m:t>,</m:t>
                    </m:r>
                    <m:r>
                      <a:rPr lang="en-GB" b="0" i="1" smtClean="0">
                        <a:latin typeface="Cambria Math" panose="02040503050406030204" pitchFamily="18" charset="0"/>
                      </a:rPr>
                      <m:t>𝑣</m:t>
                    </m:r>
                    <m:r>
                      <a:rPr lang="en-US" i="1">
                        <a:latin typeface="Cambria Math" panose="02040503050406030204" pitchFamily="18" charset="0"/>
                      </a:rPr>
                      <m:t> </m:t>
                    </m:r>
                  </m:oMath>
                </a14:m>
                <a:r>
                  <a:rPr lang="en-US" dirty="0">
                    <a:latin typeface="Palatino" pitchFamily="2" charset="77"/>
                    <a:ea typeface="Palatino" pitchFamily="2" charset="77"/>
                  </a:rPr>
                  <a:t>be distinct vertices/nodes on the graph. Then define </a:t>
                </a:r>
                <a14:m>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r>
                      <a:rPr lang="en-US" i="1">
                        <a:latin typeface="Cambria Math" panose="02040503050406030204" pitchFamily="18" charset="0"/>
                      </a:rPr>
                      <m:t> </m:t>
                    </m:r>
                  </m:oMath>
                </a14:m>
                <a:r>
                  <a:rPr lang="en-US" dirty="0">
                    <a:latin typeface="Palatino" pitchFamily="2" charset="77"/>
                    <a:ea typeface="Palatino" pitchFamily="2" charset="77"/>
                  </a:rPr>
                  <a:t>to be the shortest path between these two nodes. Note that d is a metric on this graph.</a:t>
                </a:r>
              </a:p>
              <a:p>
                <a:r>
                  <a:rPr lang="en-US" dirty="0">
                    <a:latin typeface="Palatino" pitchFamily="2" charset="77"/>
                    <a:ea typeface="Palatino" pitchFamily="2" charset="77"/>
                  </a:rPr>
                  <a:t>This distance is known as the geodesic distance between these two vertices/nodes also known as the </a:t>
                </a:r>
                <a14:m>
                  <m:oMath xmlns:m="http://schemas.openxmlformats.org/officeDocument/2006/math">
                    <m:r>
                      <a:rPr lang="en-GB" i="1">
                        <a:latin typeface="Cambria Math" panose="02040503050406030204" pitchFamily="18" charset="0"/>
                      </a:rPr>
                      <m:t>𝑢</m:t>
                    </m:r>
                    <m:r>
                      <a:rPr lang="en-GB" b="0" i="1" smtClean="0">
                        <a:latin typeface="Cambria Math" panose="02040503050406030204" pitchFamily="18" charset="0"/>
                      </a:rPr>
                      <m:t>−</m:t>
                    </m:r>
                    <m:r>
                      <a:rPr lang="en-GB" i="1">
                        <a:latin typeface="Cambria Math" panose="02040503050406030204" pitchFamily="18" charset="0"/>
                      </a:rPr>
                      <m:t>𝑣</m:t>
                    </m:r>
                  </m:oMath>
                </a14:m>
                <a:r>
                  <a:rPr lang="en-US" dirty="0">
                    <a:latin typeface="Palatino" pitchFamily="2" charset="77"/>
                    <a:ea typeface="Palatino" pitchFamily="2" charset="77"/>
                  </a:rPr>
                  <a:t> geodesic in other literature.</a:t>
                </a:r>
              </a:p>
              <a:p>
                <a:r>
                  <a:rPr lang="en-US" dirty="0">
                    <a:latin typeface="Palatino" pitchFamily="2" charset="77"/>
                    <a:ea typeface="Palatino" pitchFamily="2" charset="77"/>
                  </a:rPr>
                  <a:t>The </a:t>
                </a:r>
                <a:r>
                  <a:rPr lang="en-US" b="1" dirty="0">
                    <a:latin typeface="Palatino" pitchFamily="2" charset="77"/>
                    <a:ea typeface="Palatino" pitchFamily="2" charset="77"/>
                  </a:rPr>
                  <a:t>adjacency matrix </a:t>
                </a:r>
                <a:r>
                  <a:rPr lang="en-US" dirty="0">
                    <a:latin typeface="Palatino" pitchFamily="2" charset="77"/>
                    <a:ea typeface="Palatino" pitchFamily="2" charset="77"/>
                  </a:rPr>
                  <a:t>A of a graph is the n x n matrix whose (</a:t>
                </a:r>
                <a:r>
                  <a:rPr lang="en-US" dirty="0" err="1">
                    <a:latin typeface="Palatino" pitchFamily="2" charset="77"/>
                    <a:ea typeface="Palatino" pitchFamily="2" charset="77"/>
                  </a:rPr>
                  <a:t>i</a:t>
                </a:r>
                <a:r>
                  <a:rPr lang="en-US" dirty="0">
                    <a:latin typeface="Palatino" pitchFamily="2" charset="77"/>
                    <a:ea typeface="Palatino" pitchFamily="2" charset="77"/>
                  </a:rPr>
                  <a:t>, j)-</a:t>
                </a:r>
                <a:r>
                  <a:rPr lang="en-US" dirty="0" err="1">
                    <a:latin typeface="Palatino" pitchFamily="2" charset="77"/>
                    <a:ea typeface="Palatino" pitchFamily="2" charset="77"/>
                  </a:rPr>
                  <a:t>th</a:t>
                </a:r>
                <a:r>
                  <a:rPr lang="en-US" dirty="0">
                    <a:latin typeface="Palatino" pitchFamily="2" charset="77"/>
                    <a:ea typeface="Palatino" pitchFamily="2" charset="77"/>
                  </a:rPr>
                  <a:t> entry is 1 if there exists an edge joining distinct vertices, and 0 otherwise.</a:t>
                </a:r>
              </a:p>
              <a:p>
                <a:endParaRPr lang="en-US" dirty="0">
                  <a:latin typeface="Palatino" pitchFamily="2" charset="77"/>
                  <a:ea typeface="Palatino" pitchFamily="2" charset="77"/>
                </a:endParaRPr>
              </a:p>
              <a:p>
                <a:endParaRPr lang="en-US" sz="1800" dirty="0">
                  <a:latin typeface="Palatino" pitchFamily="2" charset="77"/>
                  <a:ea typeface="Palatino" pitchFamily="2" charset="77"/>
                </a:endParaRPr>
              </a:p>
              <a:p>
                <a:endParaRPr lang="en-US" sz="1800" dirty="0">
                  <a:latin typeface="Palatino" pitchFamily="2" charset="77"/>
                  <a:ea typeface="Palatino" pitchFamily="2" charset="77"/>
                </a:endParaRPr>
              </a:p>
              <a:p>
                <a:pPr marL="0" indent="0">
                  <a:buNone/>
                </a:pPr>
                <a:endParaRPr lang="en-US" sz="2400" b="1" dirty="0">
                  <a:latin typeface="Palatino" pitchFamily="2" charset="77"/>
                  <a:ea typeface="Palatino" pitchFamily="2" charset="77"/>
                </a:endParaRPr>
              </a:p>
            </p:txBody>
          </p:sp>
        </mc:Choice>
        <mc:Fallback xmlns="">
          <p:sp>
            <p:nvSpPr>
              <p:cNvPr id="3" name="Content Placeholder 2">
                <a:extLst>
                  <a:ext uri="{FF2B5EF4-FFF2-40B4-BE49-F238E27FC236}">
                    <a16:creationId xmlns:a16="http://schemas.microsoft.com/office/drawing/2014/main" id="{7DB680BC-1D72-164A-1C67-5E3DC6EC6EF1}"/>
                  </a:ext>
                </a:extLst>
              </p:cNvPr>
              <p:cNvSpPr>
                <a:spLocks noGrp="1" noRot="1" noChangeAspect="1" noMove="1" noResize="1" noEditPoints="1" noAdjustHandles="1" noChangeArrowheads="1" noChangeShapeType="1" noTextEdit="1"/>
              </p:cNvSpPr>
              <p:nvPr>
                <p:ph idx="1"/>
              </p:nvPr>
            </p:nvSpPr>
            <p:spPr>
              <a:xfrm>
                <a:off x="1587709" y="1438835"/>
                <a:ext cx="9578273" cy="4963802"/>
              </a:xfrm>
              <a:blipFill>
                <a:blip r:embed="rId2"/>
                <a:stretch>
                  <a:fillRect l="-661" t="-1020" r="-397"/>
                </a:stretch>
              </a:blipFill>
            </p:spPr>
            <p:txBody>
              <a:bodyPr/>
              <a:lstStyle/>
              <a:p>
                <a:r>
                  <a:rPr lang="en-US">
                    <a:noFill/>
                  </a:rPr>
                  <a:t> </a:t>
                </a:r>
              </a:p>
            </p:txBody>
          </p:sp>
        </mc:Fallback>
      </mc:AlternateContent>
    </p:spTree>
    <p:extLst>
      <p:ext uri="{BB962C8B-B14F-4D97-AF65-F5344CB8AC3E}">
        <p14:creationId xmlns:p14="http://schemas.microsoft.com/office/powerpoint/2010/main" val="4016733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nterweaveVTI">
  <a:themeElements>
    <a:clrScheme name="Interweave-R1">
      <a:dk1>
        <a:srgbClr val="000000"/>
      </a:dk1>
      <a:lt1>
        <a:srgbClr val="FFFFFF"/>
      </a:lt1>
      <a:dk2>
        <a:srgbClr val="292C2D"/>
      </a:dk2>
      <a:lt2>
        <a:srgbClr val="DDDEDD"/>
      </a:lt2>
      <a:accent1>
        <a:srgbClr val="0BA5E8"/>
      </a:accent1>
      <a:accent2>
        <a:srgbClr val="5066E1"/>
      </a:accent2>
      <a:accent3>
        <a:srgbClr val="894EC0"/>
      </a:accent3>
      <a:accent4>
        <a:srgbClr val="E54196"/>
      </a:accent4>
      <a:accent5>
        <a:srgbClr val="BE4449"/>
      </a:accent5>
      <a:accent6>
        <a:srgbClr val="F55822"/>
      </a:accent6>
      <a:hlink>
        <a:srgbClr val="C22DD8"/>
      </a:hlink>
      <a:folHlink>
        <a:srgbClr val="737F82"/>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docProps/app.xml><?xml version="1.0" encoding="utf-8"?>
<Properties xmlns="http://schemas.openxmlformats.org/officeDocument/2006/extended-properties" xmlns:vt="http://schemas.openxmlformats.org/officeDocument/2006/docPropsVTypes">
  <TotalTime>2544</TotalTime>
  <Words>1614</Words>
  <Application>Microsoft Macintosh PowerPoint</Application>
  <PresentationFormat>Widescreen</PresentationFormat>
  <Paragraphs>143</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Avenir Next</vt:lpstr>
      <vt:lpstr>Cambria Math</vt:lpstr>
      <vt:lpstr>Century Gothic</vt:lpstr>
      <vt:lpstr>Neue Haas Grotesk Text Pro</vt:lpstr>
      <vt:lpstr>Palatino</vt:lpstr>
      <vt:lpstr>InterweaveVTI</vt:lpstr>
      <vt:lpstr>The Digital Epidemic</vt:lpstr>
      <vt:lpstr>Our Goals</vt:lpstr>
      <vt:lpstr>1. Introduction to SIR model</vt:lpstr>
      <vt:lpstr> Deterministic SIR  (susceptible, infected and recovered)</vt:lpstr>
      <vt:lpstr>Deterministic SIR  (susceptible, infected and recovered)</vt:lpstr>
      <vt:lpstr>STEPS!</vt:lpstr>
      <vt:lpstr>Comparison</vt:lpstr>
      <vt:lpstr>2. Network and Network Centrality</vt:lpstr>
      <vt:lpstr>Definitions</vt:lpstr>
      <vt:lpstr>Node/Vertex Degree</vt:lpstr>
      <vt:lpstr>Point Centrality Measure</vt:lpstr>
      <vt:lpstr>Point Centrality Measure</vt:lpstr>
      <vt:lpstr>Point Centrality Measure</vt:lpstr>
      <vt:lpstr>Network Analysis</vt:lpstr>
      <vt:lpstr>3. Generating Our Network</vt:lpstr>
      <vt:lpstr>Dunbar’s Number</vt:lpstr>
      <vt:lpstr>The Configuration Model</vt:lpstr>
      <vt:lpstr>Creating the network</vt:lpstr>
      <vt:lpstr>Random Contact</vt:lpstr>
      <vt:lpstr>SIR on our Network</vt:lpstr>
      <vt:lpstr>SIR on our Network</vt:lpstr>
      <vt:lpstr>Time Snapshots</vt:lpstr>
      <vt:lpstr>Adoption to Technology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Ngoc Anh Doan</dc:creator>
  <cp:lastModifiedBy>Ngoc Anh Doan</cp:lastModifiedBy>
  <cp:revision>13</cp:revision>
  <dcterms:created xsi:type="dcterms:W3CDTF">2024-08-13T19:40:16Z</dcterms:created>
  <dcterms:modified xsi:type="dcterms:W3CDTF">2024-11-22T10:50:23Z</dcterms:modified>
</cp:coreProperties>
</file>